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1" r:id="rId1"/>
  </p:sldMasterIdLst>
  <p:notesMasterIdLst>
    <p:notesMasterId r:id="rId3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81" r:id="rId19"/>
    <p:sldId id="282" r:id="rId20"/>
    <p:sldId id="283" r:id="rId21"/>
    <p:sldId id="286" r:id="rId22"/>
    <p:sldId id="287" r:id="rId23"/>
    <p:sldId id="288" r:id="rId24"/>
    <p:sldId id="289" r:id="rId25"/>
    <p:sldId id="290" r:id="rId26"/>
    <p:sldId id="274" r:id="rId27"/>
    <p:sldId id="275" r:id="rId28"/>
    <p:sldId id="284" r:id="rId29"/>
    <p:sldId id="285" r:id="rId30"/>
    <p:sldId id="291" r:id="rId31"/>
    <p:sldId id="292" r:id="rId32"/>
    <p:sldId id="280" r:id="rId33"/>
    <p:sldId id="277" r:id="rId34"/>
    <p:sldId id="279" r:id="rId35"/>
    <p:sldId id="293" r:id="rId36"/>
    <p:sldId id="294" r:id="rId37"/>
  </p:sldIdLst>
  <p:sldSz cx="9144000" cy="5143500" type="screen16x9"/>
  <p:notesSz cx="6858000" cy="9144000"/>
  <p:embeddedFontLst>
    <p:embeddedFont>
      <p:font typeface="Francois One" panose="020B0604020202020204" charset="0"/>
      <p:regular r:id="rId39"/>
    </p:embeddedFont>
    <p:embeddedFont>
      <p:font typeface="Roboto" panose="02000000000000000000" pitchFamily="2" charset="0"/>
      <p:regular r:id="rId40"/>
      <p:bold r:id="rId41"/>
      <p:italic r:id="rId42"/>
      <p:boldItalic r:id="rId43"/>
    </p:embeddedFont>
    <p:embeddedFont>
      <p:font typeface="Roboto Mono" panose="020B0604020202020204" charset="0"/>
      <p:regular r:id="rId44"/>
      <p:bold r:id="rId45"/>
      <p:italic r:id="rId46"/>
      <p:boldItalic r:id="rId4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C77B280-36AE-490E-98AC-BA7EAF81724F}">
  <a:tblStyle styleId="{6C77B280-36AE-490E-98AC-BA7EAF81724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979"/>
    <p:restoredTop sz="94719"/>
  </p:normalViewPr>
  <p:slideViewPr>
    <p:cSldViewPr snapToGrid="0">
      <p:cViewPr varScale="1">
        <p:scale>
          <a:sx n="142" d="100"/>
          <a:sy n="142" d="100"/>
        </p:scale>
        <p:origin x="312" y="12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4.fntdata"/><Relationship Id="rId47" Type="http://schemas.openxmlformats.org/officeDocument/2006/relationships/font" Target="fonts/font9.fnt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2.fntdata"/><Relationship Id="rId45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5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46" Type="http://schemas.openxmlformats.org/officeDocument/2006/relationships/font" Target="fonts/font8.fntdata"/><Relationship Id="rId20" Type="http://schemas.openxmlformats.org/officeDocument/2006/relationships/slide" Target="slides/slide19.xml"/><Relationship Id="rId41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d87c4045d0_0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d87c4045d0_0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e04001af64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e04001af64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e04001af64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e04001af64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e04001af64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e04001af64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e04001af64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e04001af64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e04001af64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e04001af64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e04001af64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e04001af64_0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e04001af64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e04001af64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e04001af64_0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e04001af64_0_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b6c131e05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b6c131e05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b6c131e059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b6c131e059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d89e9746b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d89e9746b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The paragraph tag is only a &lt;p&gt;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e4b361acee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e4b361acee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b6c131e059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b6c131e059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e4b361acee_0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e4b361acee_0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b6c131e059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b6c131e059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b6c131e059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b6c131e059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b6c131e059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b6c131e059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e4b361acee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e4b361acee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64827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e4b361acee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e4b361acee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482597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b6c131e059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b6c131e059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765160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e4b361acee_0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e4b361acee_0_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39203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e04001af64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e04001af64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There is no closing &lt;/h1&gt; tag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b6c131e059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Google Shape;514;gb6c131e059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e4d311b920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e4d311b920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e54f03478b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e54f03478b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66307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e63a7b3780_1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e63a7b3780_1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295581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e63a7b3780_1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e63a7b3780_1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173587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df22083ad8_0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df22083ad8_0_2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e30db4abe0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e30db4abe0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e04001af64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e04001af64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The image tag is img, the source attribute is src, and the filename is missing! Here is a correct version: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&lt;img src="sun.jpg" alt="an image of the sun" /&gt;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e4b361acee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e4b361acee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The image tag is img, the source attribute is src. The filename is missing! Here is a correct version: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&lt;img src="sun.jpg" alt="an image of the sun" /&gt;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d87c4045d0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d87c4045d0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e04001af64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e04001af64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e04001af64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e04001af64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e04001af64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e04001af64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rgbClr val="0C2A4A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/>
          <p:nvPr/>
        </p:nvSpPr>
        <p:spPr>
          <a:xfrm rot="-5400000" flipH="1">
            <a:off x="4955688" y="961013"/>
            <a:ext cx="5149325" cy="3227300"/>
          </a:xfrm>
          <a:prstGeom prst="flowChartManualInpu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ctrTitle"/>
          </p:nvPr>
        </p:nvSpPr>
        <p:spPr>
          <a:xfrm>
            <a:off x="311700" y="528325"/>
            <a:ext cx="8520600" cy="104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Francois One"/>
              <a:buNone/>
              <a:defRPr sz="5200">
                <a:solidFill>
                  <a:srgbClr val="FFFFFF"/>
                </a:solidFill>
                <a:latin typeface="Francois One"/>
                <a:ea typeface="Francois One"/>
                <a:cs typeface="Francois One"/>
                <a:sym typeface="Francois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ubTitle" idx="1"/>
          </p:nvPr>
        </p:nvSpPr>
        <p:spPr>
          <a:xfrm>
            <a:off x="311700" y="16149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DDAE"/>
              </a:buClr>
              <a:buSzPts val="2800"/>
              <a:buFont typeface="Francois One"/>
              <a:buNone/>
              <a:defRPr sz="2800">
                <a:solidFill>
                  <a:srgbClr val="30DDAE"/>
                </a:solidFill>
                <a:latin typeface="Francois One"/>
                <a:ea typeface="Francois One"/>
                <a:cs typeface="Francois One"/>
                <a:sym typeface="Francois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3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7" name="Google Shape;97;p23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5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5326F"/>
              </a:buClr>
              <a:buSzPts val="3600"/>
              <a:buFont typeface="Francois One"/>
              <a:buNone/>
              <a:defRPr sz="3600">
                <a:solidFill>
                  <a:srgbClr val="25326F"/>
                </a:solidFill>
                <a:latin typeface="Francois One"/>
                <a:ea typeface="Francois One"/>
                <a:cs typeface="Francois One"/>
                <a:sym typeface="Francois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1" name="Google Shape;61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2" name="Google Shape;62;p15"/>
          <p:cNvSpPr/>
          <p:nvPr/>
        </p:nvSpPr>
        <p:spPr>
          <a:xfrm>
            <a:off x="-6215" y="0"/>
            <a:ext cx="9162000" cy="74400"/>
          </a:xfrm>
          <a:prstGeom prst="rect">
            <a:avLst/>
          </a:prstGeom>
          <a:solidFill>
            <a:srgbClr val="30DDA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0DDAE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6" name="Google Shape;66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7" name="Google Shape;67;p16"/>
          <p:cNvSpPr/>
          <p:nvPr/>
        </p:nvSpPr>
        <p:spPr>
          <a:xfrm>
            <a:off x="-6215" y="0"/>
            <a:ext cx="9162000" cy="74400"/>
          </a:xfrm>
          <a:prstGeom prst="rect">
            <a:avLst/>
          </a:prstGeom>
          <a:solidFill>
            <a:srgbClr val="30DDA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0DDAE"/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1" name="Google Shape;71;p17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2" name="Google Shape;72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73" name="Google Shape;73;p17"/>
          <p:cNvSpPr/>
          <p:nvPr/>
        </p:nvSpPr>
        <p:spPr>
          <a:xfrm>
            <a:off x="-6215" y="0"/>
            <a:ext cx="9162000" cy="74400"/>
          </a:xfrm>
          <a:prstGeom prst="rect">
            <a:avLst/>
          </a:prstGeom>
          <a:solidFill>
            <a:srgbClr val="30DDA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0DDAE"/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5326F"/>
              </a:buClr>
              <a:buSzPts val="2800"/>
              <a:buNone/>
              <a:defRPr>
                <a:solidFill>
                  <a:srgbClr val="25326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77" name="Google Shape;77;p18"/>
          <p:cNvSpPr/>
          <p:nvPr/>
        </p:nvSpPr>
        <p:spPr>
          <a:xfrm>
            <a:off x="-6215" y="0"/>
            <a:ext cx="9162000" cy="74400"/>
          </a:xfrm>
          <a:prstGeom prst="rect">
            <a:avLst/>
          </a:prstGeom>
          <a:solidFill>
            <a:srgbClr val="30DDA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0DDAE"/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0" name="Google Shape;80;p19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81" name="Google Shape;81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2" name="Google Shape;82;p19"/>
          <p:cNvSpPr/>
          <p:nvPr/>
        </p:nvSpPr>
        <p:spPr>
          <a:xfrm>
            <a:off x="-6215" y="0"/>
            <a:ext cx="9162000" cy="74400"/>
          </a:xfrm>
          <a:prstGeom prst="rect">
            <a:avLst/>
          </a:prstGeom>
          <a:solidFill>
            <a:srgbClr val="30DDA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0DDAE"/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0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85" name="Google Shape;85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21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89" name="Google Shape;89;p21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90" name="Google Shape;90;p21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1" name="Google Shape;91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94" name="Google Shape;94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5326F"/>
              </a:buClr>
              <a:buSzPts val="2800"/>
              <a:buFont typeface="Francois One"/>
              <a:buNone/>
              <a:defRPr sz="2800">
                <a:solidFill>
                  <a:srgbClr val="25326F"/>
                </a:solidFill>
                <a:latin typeface="Francois One"/>
                <a:ea typeface="Francois One"/>
                <a:cs typeface="Francois One"/>
                <a:sym typeface="Francois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w3schools.com/cssref/default.asp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replit.com/@ricproenca/0301-Clouds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replit.com/@ricproenca/0302-Top-3-Movies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replit.com/@ricproenca/0303-Fantasy-Football-Results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4" Type="http://schemas.openxmlformats.org/officeDocument/2006/relationships/hyperlink" Target="Worksheet-03.01-Wayback-Machine.docx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4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csinschools.com/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creativecommons.org/licenses/by-sa/4.0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2A4A"/>
        </a:soli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5"/>
          <p:cNvSpPr txBox="1">
            <a:spLocks noGrp="1"/>
          </p:cNvSpPr>
          <p:nvPr>
            <p:ph type="ctrTitle"/>
          </p:nvPr>
        </p:nvSpPr>
        <p:spPr>
          <a:xfrm>
            <a:off x="578925" y="743925"/>
            <a:ext cx="4656300" cy="99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Francois One"/>
                <a:ea typeface="Francois One"/>
                <a:cs typeface="Francois One"/>
                <a:sym typeface="Francois One"/>
              </a:rPr>
              <a:t>Lesson</a:t>
            </a:r>
            <a:r>
              <a:rPr lang="en-GB"/>
              <a:t> 3</a:t>
            </a:r>
            <a:endParaRPr>
              <a:solidFill>
                <a:srgbClr val="FFFFFF"/>
              </a:solidFill>
              <a:latin typeface="Francois One"/>
              <a:ea typeface="Francois One"/>
              <a:cs typeface="Francois One"/>
              <a:sym typeface="Francois One"/>
            </a:endParaRPr>
          </a:p>
        </p:txBody>
      </p:sp>
      <p:sp>
        <p:nvSpPr>
          <p:cNvPr id="106" name="Google Shape;106;p25"/>
          <p:cNvSpPr txBox="1">
            <a:spLocks noGrp="1"/>
          </p:cNvSpPr>
          <p:nvPr>
            <p:ph type="subTitle" idx="1"/>
          </p:nvPr>
        </p:nvSpPr>
        <p:spPr>
          <a:xfrm>
            <a:off x="579000" y="1621225"/>
            <a:ext cx="4797000" cy="12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Styling Web Pages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CSS Basics</a:t>
            </a:r>
            <a:endParaRPr/>
          </a:p>
        </p:txBody>
      </p:sp>
      <p:pic>
        <p:nvPicPr>
          <p:cNvPr id="108" name="Google Shape;10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0948" y="2687475"/>
            <a:ext cx="1410325" cy="141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075" y="1222560"/>
            <a:ext cx="8868750" cy="2768090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3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Replit creates this for us</a:t>
            </a:r>
            <a:endParaRPr/>
          </a:p>
        </p:txBody>
      </p:sp>
      <p:sp>
        <p:nvSpPr>
          <p:cNvPr id="206" name="Google Shape;206;p34"/>
          <p:cNvSpPr txBox="1"/>
          <p:nvPr/>
        </p:nvSpPr>
        <p:spPr>
          <a:xfrm>
            <a:off x="83200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000" b="1">
                <a:solidFill>
                  <a:srgbClr val="032F62"/>
                </a:solidFill>
                <a:latin typeface="Francois One"/>
                <a:ea typeface="Francois One"/>
                <a:cs typeface="Francois One"/>
                <a:sym typeface="Francois One"/>
              </a:rPr>
              <a:t>10</a:t>
            </a:fld>
            <a:endParaRPr sz="1000" b="1">
              <a:solidFill>
                <a:srgbClr val="032F62"/>
              </a:solidFill>
              <a:latin typeface="Francois One"/>
              <a:ea typeface="Francois One"/>
              <a:cs typeface="Francois One"/>
              <a:sym typeface="Francois One"/>
            </a:endParaRPr>
          </a:p>
        </p:txBody>
      </p:sp>
      <p:sp>
        <p:nvSpPr>
          <p:cNvPr id="208" name="Google Shape;208;p34"/>
          <p:cNvSpPr/>
          <p:nvPr/>
        </p:nvSpPr>
        <p:spPr>
          <a:xfrm>
            <a:off x="5172200" y="2621000"/>
            <a:ext cx="398400" cy="98730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FF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34"/>
          <p:cNvSpPr/>
          <p:nvPr/>
        </p:nvSpPr>
        <p:spPr>
          <a:xfrm>
            <a:off x="893275" y="2741750"/>
            <a:ext cx="398400" cy="98730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FF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CSS Syntax</a:t>
            </a:r>
            <a:endParaRPr/>
          </a:p>
        </p:txBody>
      </p:sp>
      <p:sp>
        <p:nvSpPr>
          <p:cNvPr id="227" name="Google Shape;227;p36"/>
          <p:cNvSpPr txBox="1"/>
          <p:nvPr/>
        </p:nvSpPr>
        <p:spPr>
          <a:xfrm>
            <a:off x="83200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000" b="1">
                <a:solidFill>
                  <a:srgbClr val="032F62"/>
                </a:solidFill>
                <a:latin typeface="Francois One"/>
                <a:ea typeface="Francois One"/>
                <a:cs typeface="Francois One"/>
                <a:sym typeface="Francois One"/>
              </a:rPr>
              <a:t>11</a:t>
            </a:fld>
            <a:endParaRPr sz="1000" b="1">
              <a:solidFill>
                <a:srgbClr val="032F62"/>
              </a:solidFill>
              <a:latin typeface="Francois One"/>
              <a:ea typeface="Francois One"/>
              <a:cs typeface="Francois One"/>
              <a:sym typeface="Francois One"/>
            </a:endParaRPr>
          </a:p>
        </p:txBody>
      </p:sp>
      <p:sp>
        <p:nvSpPr>
          <p:cNvPr id="229" name="Google Shape;229;p36"/>
          <p:cNvSpPr txBox="1"/>
          <p:nvPr/>
        </p:nvSpPr>
        <p:spPr>
          <a:xfrm>
            <a:off x="312025" y="2979550"/>
            <a:ext cx="8763000" cy="14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Roboto"/>
              <a:buChar char="●"/>
            </a:pPr>
            <a:r>
              <a:rPr lang="en-GB" sz="18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This is called the selector</a:t>
            </a:r>
            <a:endParaRPr sz="18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Roboto"/>
              <a:buChar char="●"/>
            </a:pPr>
            <a:r>
              <a:rPr lang="en-GB" sz="18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It selects the HTML element (or elements) that the rules will affect</a:t>
            </a:r>
            <a:endParaRPr sz="18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Roboto"/>
              <a:buChar char="●"/>
            </a:pPr>
            <a:r>
              <a:rPr lang="en-GB" sz="18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In this case all </a:t>
            </a:r>
            <a:r>
              <a:rPr lang="en-GB" sz="1800">
                <a:solidFill>
                  <a:srgbClr val="800000"/>
                </a:solidFill>
                <a:latin typeface="Roboto Mono"/>
                <a:ea typeface="Roboto Mono"/>
                <a:cs typeface="Roboto Mono"/>
                <a:sym typeface="Roboto Mono"/>
              </a:rPr>
              <a:t>&lt;h1&gt;</a:t>
            </a:r>
            <a:r>
              <a:rPr lang="en-GB" sz="18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 tags will be styled according to these rules</a:t>
            </a:r>
            <a:endParaRPr sz="18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Roboto"/>
              <a:buChar char="●"/>
            </a:pPr>
            <a:r>
              <a:rPr lang="en-GB" sz="18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Notice the selector has not got these symbols: </a:t>
            </a:r>
            <a:r>
              <a:rPr lang="en-GB" sz="1800">
                <a:solidFill>
                  <a:srgbClr val="800000"/>
                </a:solidFill>
                <a:latin typeface="Roboto Mono"/>
                <a:ea typeface="Roboto Mono"/>
                <a:cs typeface="Roboto Mono"/>
                <a:sym typeface="Roboto Mono"/>
              </a:rPr>
              <a:t>&lt;</a:t>
            </a:r>
            <a:r>
              <a:rPr lang="en-GB" sz="18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 and </a:t>
            </a:r>
            <a:r>
              <a:rPr lang="en-GB" sz="1800">
                <a:solidFill>
                  <a:srgbClr val="800000"/>
                </a:solidFill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sz="1800">
              <a:solidFill>
                <a:srgbClr val="80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230" name="Google Shape;23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6100" y="1536088"/>
            <a:ext cx="7831800" cy="61911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31" name="Google Shape;231;p36"/>
          <p:cNvSpPr/>
          <p:nvPr/>
        </p:nvSpPr>
        <p:spPr>
          <a:xfrm>
            <a:off x="815050" y="1630100"/>
            <a:ext cx="411600" cy="3483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CSS Syntax</a:t>
            </a:r>
            <a:endParaRPr/>
          </a:p>
        </p:txBody>
      </p:sp>
      <p:sp>
        <p:nvSpPr>
          <p:cNvPr id="238" name="Google Shape;238;p37"/>
          <p:cNvSpPr txBox="1"/>
          <p:nvPr/>
        </p:nvSpPr>
        <p:spPr>
          <a:xfrm>
            <a:off x="83200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000" b="1">
                <a:solidFill>
                  <a:srgbClr val="032F62"/>
                </a:solidFill>
                <a:latin typeface="Francois One"/>
                <a:ea typeface="Francois One"/>
                <a:cs typeface="Francois One"/>
                <a:sym typeface="Francois One"/>
              </a:rPr>
              <a:t>12</a:t>
            </a:fld>
            <a:endParaRPr sz="1000" b="1">
              <a:solidFill>
                <a:srgbClr val="032F62"/>
              </a:solidFill>
              <a:latin typeface="Francois One"/>
              <a:ea typeface="Francois One"/>
              <a:cs typeface="Francois One"/>
              <a:sym typeface="Francois One"/>
            </a:endParaRPr>
          </a:p>
        </p:txBody>
      </p:sp>
      <p:sp>
        <p:nvSpPr>
          <p:cNvPr id="240" name="Google Shape;240;p37"/>
          <p:cNvSpPr txBox="1"/>
          <p:nvPr/>
        </p:nvSpPr>
        <p:spPr>
          <a:xfrm>
            <a:off x="312025" y="2979550"/>
            <a:ext cx="8763000" cy="4617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Roboto"/>
              <a:buChar char="●"/>
            </a:pPr>
            <a:r>
              <a:rPr lang="en-GB" sz="18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The rules are specified between the curly braces </a:t>
            </a:r>
            <a:r>
              <a:rPr lang="en-GB" sz="1800">
                <a:solidFill>
                  <a:srgbClr val="800000"/>
                </a:solidFill>
                <a:latin typeface="Roboto Mono"/>
                <a:ea typeface="Roboto Mono"/>
                <a:cs typeface="Roboto Mono"/>
                <a:sym typeface="Roboto Mono"/>
              </a:rPr>
              <a:t>{ }</a:t>
            </a:r>
            <a:endParaRPr sz="1800">
              <a:solidFill>
                <a:srgbClr val="80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241" name="Google Shape;24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6100" y="1536088"/>
            <a:ext cx="7831800" cy="61911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42" name="Google Shape;242;p37"/>
          <p:cNvSpPr/>
          <p:nvPr/>
        </p:nvSpPr>
        <p:spPr>
          <a:xfrm>
            <a:off x="1344875" y="1630100"/>
            <a:ext cx="299400" cy="3483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37"/>
          <p:cNvSpPr/>
          <p:nvPr/>
        </p:nvSpPr>
        <p:spPr>
          <a:xfrm>
            <a:off x="8137575" y="1630100"/>
            <a:ext cx="299400" cy="3483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CSS Syntax</a:t>
            </a:r>
            <a:endParaRPr/>
          </a:p>
        </p:txBody>
      </p:sp>
      <p:sp>
        <p:nvSpPr>
          <p:cNvPr id="250" name="Google Shape;250;p38"/>
          <p:cNvSpPr txBox="1"/>
          <p:nvPr/>
        </p:nvSpPr>
        <p:spPr>
          <a:xfrm>
            <a:off x="83200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000" b="1">
                <a:solidFill>
                  <a:srgbClr val="032F62"/>
                </a:solidFill>
                <a:latin typeface="Francois One"/>
                <a:ea typeface="Francois One"/>
                <a:cs typeface="Francois One"/>
                <a:sym typeface="Francois One"/>
              </a:rPr>
              <a:t>13</a:t>
            </a:fld>
            <a:endParaRPr sz="1000" b="1">
              <a:solidFill>
                <a:srgbClr val="032F62"/>
              </a:solidFill>
              <a:latin typeface="Francois One"/>
              <a:ea typeface="Francois One"/>
              <a:cs typeface="Francois One"/>
              <a:sym typeface="Francois One"/>
            </a:endParaRPr>
          </a:p>
        </p:txBody>
      </p:sp>
      <p:sp>
        <p:nvSpPr>
          <p:cNvPr id="252" name="Google Shape;252;p38"/>
          <p:cNvSpPr txBox="1"/>
          <p:nvPr/>
        </p:nvSpPr>
        <p:spPr>
          <a:xfrm>
            <a:off x="312025" y="2979550"/>
            <a:ext cx="8763000" cy="15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Roboto"/>
              <a:buChar char="●"/>
            </a:pPr>
            <a:r>
              <a:rPr lang="en-GB" sz="18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Each individual style is specified by:</a:t>
            </a:r>
            <a:endParaRPr sz="18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0" indent="-34290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AutoNum type="arabicPeriod"/>
            </a:pPr>
            <a:r>
              <a:rPr lang="en-GB" sz="18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a property name (eg/ </a:t>
            </a:r>
            <a:r>
              <a:rPr lang="en-GB" sz="1800">
                <a:solidFill>
                  <a:srgbClr val="800000"/>
                </a:solidFill>
                <a:latin typeface="Roboto Mono"/>
                <a:ea typeface="Roboto Mono"/>
                <a:cs typeface="Roboto Mono"/>
                <a:sym typeface="Roboto Mono"/>
              </a:rPr>
              <a:t>color</a:t>
            </a:r>
            <a:r>
              <a:rPr lang="en-GB" sz="18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 sz="18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0" indent="-34290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AutoNum type="arabicPeriod"/>
            </a:pPr>
            <a:r>
              <a:rPr lang="en-GB" sz="18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a colon '</a:t>
            </a:r>
            <a:r>
              <a:rPr lang="en-GB" sz="1800">
                <a:solidFill>
                  <a:srgbClr val="800000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en-GB" sz="18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'</a:t>
            </a:r>
            <a:endParaRPr sz="18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0" indent="-34290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AutoNum type="arabicPeriod"/>
            </a:pPr>
            <a:r>
              <a:rPr lang="en-GB" sz="18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a value (eg/ </a:t>
            </a:r>
            <a:r>
              <a:rPr lang="en-GB" sz="1800">
                <a:solidFill>
                  <a:srgbClr val="800000"/>
                </a:solidFill>
                <a:latin typeface="Roboto Mono"/>
                <a:ea typeface="Roboto Mono"/>
                <a:cs typeface="Roboto Mono"/>
                <a:sym typeface="Roboto Mono"/>
              </a:rPr>
              <a:t>green</a:t>
            </a:r>
            <a:r>
              <a:rPr lang="en-GB" sz="18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 sz="18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0" indent="-34290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AutoNum type="arabicPeriod"/>
            </a:pPr>
            <a:r>
              <a:rPr lang="en-GB" sz="18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a semi-colon '</a:t>
            </a:r>
            <a:r>
              <a:rPr lang="en-GB" sz="1800">
                <a:solidFill>
                  <a:srgbClr val="800000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r>
              <a:rPr lang="en-GB" sz="18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'</a:t>
            </a:r>
            <a:endParaRPr sz="18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53" name="Google Shape;25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6100" y="1536088"/>
            <a:ext cx="7831800" cy="61911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54" name="Google Shape;254;p38"/>
          <p:cNvSpPr/>
          <p:nvPr/>
        </p:nvSpPr>
        <p:spPr>
          <a:xfrm>
            <a:off x="1729450" y="1630100"/>
            <a:ext cx="2701800" cy="3483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CSS Syntax</a:t>
            </a:r>
            <a:endParaRPr/>
          </a:p>
        </p:txBody>
      </p:sp>
      <p:sp>
        <p:nvSpPr>
          <p:cNvPr id="261" name="Google Shape;261;p39"/>
          <p:cNvSpPr txBox="1"/>
          <p:nvPr/>
        </p:nvSpPr>
        <p:spPr>
          <a:xfrm>
            <a:off x="83200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000" b="1">
                <a:solidFill>
                  <a:srgbClr val="032F62"/>
                </a:solidFill>
                <a:latin typeface="Francois One"/>
                <a:ea typeface="Francois One"/>
                <a:cs typeface="Francois One"/>
                <a:sym typeface="Francois One"/>
              </a:rPr>
              <a:t>14</a:t>
            </a:fld>
            <a:endParaRPr sz="1000" b="1">
              <a:solidFill>
                <a:srgbClr val="032F62"/>
              </a:solidFill>
              <a:latin typeface="Francois One"/>
              <a:ea typeface="Francois One"/>
              <a:cs typeface="Francois One"/>
              <a:sym typeface="Francois One"/>
            </a:endParaRPr>
          </a:p>
        </p:txBody>
      </p:sp>
      <p:sp>
        <p:nvSpPr>
          <p:cNvPr id="263" name="Google Shape;263;p39"/>
          <p:cNvSpPr txBox="1"/>
          <p:nvPr/>
        </p:nvSpPr>
        <p:spPr>
          <a:xfrm>
            <a:off x="312025" y="2979550"/>
            <a:ext cx="8310381" cy="18466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Roboto"/>
              <a:buChar char="●"/>
            </a:pPr>
            <a:r>
              <a:rPr lang="en-GB" sz="1800" dirty="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You can specify as many rules as required in between the curly braces </a:t>
            </a:r>
            <a:r>
              <a:rPr lang="en-GB" sz="1800" dirty="0">
                <a:solidFill>
                  <a:srgbClr val="800000"/>
                </a:solidFill>
                <a:latin typeface="Roboto Mono"/>
                <a:ea typeface="Roboto Mono"/>
                <a:cs typeface="Roboto Mono"/>
                <a:sym typeface="Roboto Mono"/>
              </a:rPr>
              <a:t>{ }</a:t>
            </a:r>
            <a:endParaRPr sz="1800" dirty="0">
              <a:solidFill>
                <a:srgbClr val="8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Roboto"/>
              <a:buChar char="●"/>
            </a:pPr>
            <a:r>
              <a:rPr lang="en-GB" sz="1800" dirty="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The same rules still apply:</a:t>
            </a:r>
            <a:endParaRPr sz="1800" dirty="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0" indent="-34290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AutoNum type="arabicPeriod"/>
            </a:pPr>
            <a:r>
              <a:rPr lang="en-GB" sz="1800" dirty="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a property name (</a:t>
            </a:r>
            <a:r>
              <a:rPr lang="en-GB" sz="1800" dirty="0" err="1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eg</a:t>
            </a:r>
            <a:r>
              <a:rPr lang="en-GB" sz="1800" dirty="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/ </a:t>
            </a:r>
            <a:r>
              <a:rPr lang="en-GB" sz="1800" dirty="0">
                <a:solidFill>
                  <a:srgbClr val="800000"/>
                </a:solidFill>
                <a:latin typeface="Roboto Mono"/>
                <a:ea typeface="Roboto Mono"/>
                <a:cs typeface="Roboto Mono"/>
                <a:sym typeface="Roboto Mono"/>
              </a:rPr>
              <a:t>text-align</a:t>
            </a:r>
            <a:r>
              <a:rPr lang="en-GB" sz="1800" dirty="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 sz="1800" dirty="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0" indent="-34290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AutoNum type="arabicPeriod"/>
            </a:pPr>
            <a:r>
              <a:rPr lang="en-GB" sz="1800" dirty="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a colon '</a:t>
            </a:r>
            <a:r>
              <a:rPr lang="en-GB" sz="1800" dirty="0">
                <a:solidFill>
                  <a:srgbClr val="800000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en-GB" sz="1800" dirty="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'</a:t>
            </a:r>
            <a:endParaRPr sz="1800" dirty="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0" indent="-34290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AutoNum type="arabicPeriod"/>
            </a:pPr>
            <a:r>
              <a:rPr lang="en-GB" sz="1800" dirty="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a value (</a:t>
            </a:r>
            <a:r>
              <a:rPr lang="en-GB" sz="1800" dirty="0" err="1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eg</a:t>
            </a:r>
            <a:r>
              <a:rPr lang="en-GB" sz="1800" dirty="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/ </a:t>
            </a:r>
            <a:r>
              <a:rPr lang="en-GB" sz="1800" dirty="0" err="1">
                <a:solidFill>
                  <a:srgbClr val="800000"/>
                </a:solidFill>
                <a:latin typeface="Roboto Mono"/>
                <a:ea typeface="Roboto Mono"/>
                <a:cs typeface="Roboto Mono"/>
                <a:sym typeface="Roboto Mono"/>
              </a:rPr>
              <a:t>center</a:t>
            </a:r>
            <a:r>
              <a:rPr lang="en-GB" sz="1800" dirty="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 sz="1800" dirty="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0" indent="-34290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AutoNum type="arabicPeriod"/>
            </a:pPr>
            <a:r>
              <a:rPr lang="en-GB" sz="1800" dirty="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a semi-colon '</a:t>
            </a:r>
            <a:r>
              <a:rPr lang="en-GB" sz="1800" dirty="0">
                <a:solidFill>
                  <a:srgbClr val="800000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r>
              <a:rPr lang="en-GB" sz="1800" dirty="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'</a:t>
            </a:r>
            <a:endParaRPr sz="1800" dirty="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64" name="Google Shape;26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6100" y="1536088"/>
            <a:ext cx="7831800" cy="61911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65" name="Google Shape;265;p39"/>
          <p:cNvSpPr/>
          <p:nvPr/>
        </p:nvSpPr>
        <p:spPr>
          <a:xfrm>
            <a:off x="4548850" y="1630100"/>
            <a:ext cx="3490800" cy="3483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CSS Demonstration</a:t>
            </a:r>
            <a:endParaRPr/>
          </a:p>
        </p:txBody>
      </p:sp>
      <p:sp>
        <p:nvSpPr>
          <p:cNvPr id="272" name="Google Shape;272;p40"/>
          <p:cNvSpPr txBox="1"/>
          <p:nvPr/>
        </p:nvSpPr>
        <p:spPr>
          <a:xfrm>
            <a:off x="83200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000" b="1">
                <a:solidFill>
                  <a:srgbClr val="032F62"/>
                </a:solidFill>
                <a:latin typeface="Francois One"/>
                <a:ea typeface="Francois One"/>
                <a:cs typeface="Francois One"/>
                <a:sym typeface="Francois One"/>
              </a:rPr>
              <a:t>15</a:t>
            </a:fld>
            <a:endParaRPr sz="1000" b="1">
              <a:solidFill>
                <a:srgbClr val="032F62"/>
              </a:solidFill>
              <a:latin typeface="Francois One"/>
              <a:ea typeface="Francois One"/>
              <a:cs typeface="Francois One"/>
              <a:sym typeface="Francois One"/>
            </a:endParaRPr>
          </a:p>
        </p:txBody>
      </p:sp>
      <p:pic>
        <p:nvPicPr>
          <p:cNvPr id="274" name="Google Shape;27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1588" y="1906550"/>
            <a:ext cx="8420825" cy="13304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CSS Demonstration</a:t>
            </a:r>
            <a:endParaRPr/>
          </a:p>
        </p:txBody>
      </p:sp>
      <p:sp>
        <p:nvSpPr>
          <p:cNvPr id="281" name="Google Shape;281;p41"/>
          <p:cNvSpPr txBox="1"/>
          <p:nvPr/>
        </p:nvSpPr>
        <p:spPr>
          <a:xfrm>
            <a:off x="83200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000" b="1">
                <a:solidFill>
                  <a:srgbClr val="032F62"/>
                </a:solidFill>
                <a:latin typeface="Francois One"/>
                <a:ea typeface="Francois One"/>
                <a:cs typeface="Francois One"/>
                <a:sym typeface="Francois One"/>
              </a:rPr>
              <a:t>16</a:t>
            </a:fld>
            <a:endParaRPr sz="1000" b="1">
              <a:solidFill>
                <a:srgbClr val="032F62"/>
              </a:solidFill>
              <a:latin typeface="Francois One"/>
              <a:ea typeface="Francois One"/>
              <a:cs typeface="Francois One"/>
              <a:sym typeface="Francois One"/>
            </a:endParaRPr>
          </a:p>
        </p:txBody>
      </p:sp>
      <p:sp>
        <p:nvSpPr>
          <p:cNvPr id="283" name="Google Shape;283;p41"/>
          <p:cNvSpPr txBox="1"/>
          <p:nvPr/>
        </p:nvSpPr>
        <p:spPr>
          <a:xfrm>
            <a:off x="346650" y="3966675"/>
            <a:ext cx="80184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Roboto"/>
              <a:buChar char="●"/>
            </a:pPr>
            <a:r>
              <a:rPr lang="en-GB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The first CSS rule styles all content with a blue background</a:t>
            </a:r>
            <a:endParaRPr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Roboto"/>
              <a:buChar char="●"/>
            </a:pPr>
            <a:r>
              <a:rPr lang="en-GB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The second CSS rule colours the text white and center aligns the text for all </a:t>
            </a:r>
            <a:r>
              <a:rPr lang="en-GB" b="1">
                <a:solidFill>
                  <a:srgbClr val="595959"/>
                </a:solidFill>
                <a:latin typeface="Roboto Mono"/>
                <a:ea typeface="Roboto Mono"/>
                <a:cs typeface="Roboto Mono"/>
                <a:sym typeface="Roboto Mono"/>
              </a:rPr>
              <a:t>h1</a:t>
            </a:r>
            <a:r>
              <a:rPr lang="en-GB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 elements</a:t>
            </a:r>
            <a:endParaRPr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Roboto"/>
              <a:buChar char="●"/>
            </a:pPr>
            <a:r>
              <a:rPr lang="en-GB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The third CSS rule colours the text light blue and sets the font size to 54 pixels for all paragraphs</a:t>
            </a:r>
            <a:endParaRPr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84" name="Google Shape;284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9221" y="1059875"/>
            <a:ext cx="5905549" cy="93302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85" name="Google Shape;285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0488" y="2145300"/>
            <a:ext cx="7463014" cy="166897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Element Selector</a:t>
            </a:r>
            <a:endParaRPr/>
          </a:p>
        </p:txBody>
      </p:sp>
      <p:sp>
        <p:nvSpPr>
          <p:cNvPr id="292" name="Google Shape;292;p42"/>
          <p:cNvSpPr txBox="1"/>
          <p:nvPr/>
        </p:nvSpPr>
        <p:spPr>
          <a:xfrm>
            <a:off x="83200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000" b="1">
                <a:solidFill>
                  <a:srgbClr val="032F62"/>
                </a:solidFill>
                <a:latin typeface="Francois One"/>
                <a:ea typeface="Francois One"/>
                <a:cs typeface="Francois One"/>
                <a:sym typeface="Francois One"/>
              </a:rPr>
              <a:t>17</a:t>
            </a:fld>
            <a:endParaRPr sz="1000" b="1">
              <a:solidFill>
                <a:srgbClr val="032F62"/>
              </a:solidFill>
              <a:latin typeface="Francois One"/>
              <a:ea typeface="Francois One"/>
              <a:cs typeface="Francois One"/>
              <a:sym typeface="Francois One"/>
            </a:endParaRPr>
          </a:p>
        </p:txBody>
      </p:sp>
      <p:sp>
        <p:nvSpPr>
          <p:cNvPr id="294" name="Google Shape;294;p42"/>
          <p:cNvSpPr txBox="1"/>
          <p:nvPr/>
        </p:nvSpPr>
        <p:spPr>
          <a:xfrm>
            <a:off x="562799" y="3412120"/>
            <a:ext cx="8219613" cy="14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In these examples this selector type refers to all HTML elements (e.g. </a:t>
            </a:r>
            <a:r>
              <a:rPr lang="en-GB" sz="1600" b="1" dirty="0">
                <a:solidFill>
                  <a:srgbClr val="800000"/>
                </a:solidFill>
                <a:latin typeface="Roboto Mono"/>
                <a:ea typeface="Roboto Mono"/>
                <a:cs typeface="Roboto Mono"/>
                <a:sym typeface="Roboto Mono"/>
              </a:rPr>
              <a:t>body</a:t>
            </a:r>
            <a:r>
              <a:rPr lang="en-GB" sz="1600" dirty="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lang="en-GB" sz="1600" b="1" dirty="0">
                <a:solidFill>
                  <a:srgbClr val="800000"/>
                </a:solidFill>
                <a:latin typeface="Roboto Mono"/>
                <a:ea typeface="Roboto Mono"/>
                <a:cs typeface="Roboto Mono"/>
                <a:sym typeface="Roboto Mono"/>
              </a:rPr>
              <a:t>h1</a:t>
            </a:r>
            <a:r>
              <a:rPr lang="en-GB" sz="1600" dirty="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lang="en-GB" sz="1600" b="1" dirty="0">
                <a:solidFill>
                  <a:srgbClr val="800000"/>
                </a:solidFill>
                <a:latin typeface="Roboto Mono"/>
                <a:ea typeface="Roboto Mono"/>
                <a:cs typeface="Roboto Mono"/>
                <a:sym typeface="Roboto Mono"/>
              </a:rPr>
              <a:t>p</a:t>
            </a:r>
            <a:r>
              <a:rPr lang="en-GB" sz="1600" dirty="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) of that type. This is like changing the default styling on your text in Microsoft Word or Google Docs.</a:t>
            </a:r>
            <a:endParaRPr sz="1600" dirty="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This is also called a </a:t>
            </a:r>
            <a:r>
              <a:rPr lang="en-GB" sz="1600" b="1" dirty="0">
                <a:solidFill>
                  <a:srgbClr val="800000"/>
                </a:solidFill>
                <a:latin typeface="Roboto"/>
                <a:ea typeface="Roboto"/>
                <a:cs typeface="Roboto"/>
                <a:sym typeface="Roboto"/>
              </a:rPr>
              <a:t>simple selector</a:t>
            </a:r>
            <a:r>
              <a:rPr lang="en-GB" sz="1600" dirty="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1600" dirty="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95" name="Google Shape;295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1588" y="1906550"/>
            <a:ext cx="8420825" cy="13304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5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ID Selector</a:t>
            </a:r>
            <a:endParaRPr/>
          </a:p>
        </p:txBody>
      </p:sp>
      <p:sp>
        <p:nvSpPr>
          <p:cNvPr id="392" name="Google Shape;392;p50"/>
          <p:cNvSpPr txBox="1"/>
          <p:nvPr/>
        </p:nvSpPr>
        <p:spPr>
          <a:xfrm>
            <a:off x="83200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000" b="1">
                <a:solidFill>
                  <a:srgbClr val="032F62"/>
                </a:solidFill>
                <a:latin typeface="Francois One"/>
                <a:ea typeface="Francois One"/>
                <a:cs typeface="Francois One"/>
                <a:sym typeface="Francois One"/>
              </a:rPr>
              <a:t>18</a:t>
            </a:fld>
            <a:endParaRPr sz="1000" b="1">
              <a:solidFill>
                <a:srgbClr val="032F62"/>
              </a:solidFill>
              <a:latin typeface="Francois One"/>
              <a:ea typeface="Francois One"/>
              <a:cs typeface="Francois One"/>
              <a:sym typeface="Francois One"/>
            </a:endParaRPr>
          </a:p>
        </p:txBody>
      </p:sp>
      <p:sp>
        <p:nvSpPr>
          <p:cNvPr id="394" name="Google Shape;394;p50"/>
          <p:cNvSpPr txBox="1"/>
          <p:nvPr/>
        </p:nvSpPr>
        <p:spPr>
          <a:xfrm>
            <a:off x="562800" y="1156550"/>
            <a:ext cx="8018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index.html</a:t>
            </a:r>
            <a:endParaRPr sz="18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95" name="Google Shape;395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2800" y="1766150"/>
            <a:ext cx="8039948" cy="4617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96" name="Google Shape;396;p50"/>
          <p:cNvSpPr txBox="1"/>
          <p:nvPr/>
        </p:nvSpPr>
        <p:spPr>
          <a:xfrm>
            <a:off x="562800" y="2375750"/>
            <a:ext cx="82206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If we add an </a:t>
            </a:r>
            <a:r>
              <a:rPr lang="en-GB" sz="1800">
                <a:solidFill>
                  <a:srgbClr val="800000"/>
                </a:solidFill>
                <a:latin typeface="Roboto Mono"/>
                <a:ea typeface="Roboto Mono"/>
                <a:cs typeface="Roboto Mono"/>
                <a:sym typeface="Roboto Mono"/>
              </a:rPr>
              <a:t>id</a:t>
            </a:r>
            <a:r>
              <a:rPr lang="en-GB" sz="1800">
                <a:solidFill>
                  <a:srgbClr val="8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GB" sz="18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attribute to an HTML element, we can use this </a:t>
            </a:r>
            <a:r>
              <a:rPr lang="en-GB" sz="1800">
                <a:solidFill>
                  <a:srgbClr val="800000"/>
                </a:solidFill>
                <a:latin typeface="Roboto Mono"/>
                <a:ea typeface="Roboto Mono"/>
                <a:cs typeface="Roboto Mono"/>
                <a:sym typeface="Roboto Mono"/>
              </a:rPr>
              <a:t>id</a:t>
            </a:r>
            <a:r>
              <a:rPr lang="en-GB" sz="1800">
                <a:solidFill>
                  <a:srgbClr val="8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GB" sz="18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as a selector.</a:t>
            </a:r>
            <a:endParaRPr sz="18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5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ID Selector</a:t>
            </a:r>
            <a:endParaRPr/>
          </a:p>
        </p:txBody>
      </p:sp>
      <p:sp>
        <p:nvSpPr>
          <p:cNvPr id="403" name="Google Shape;403;p51"/>
          <p:cNvSpPr txBox="1"/>
          <p:nvPr/>
        </p:nvSpPr>
        <p:spPr>
          <a:xfrm>
            <a:off x="83200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000" b="1">
                <a:solidFill>
                  <a:srgbClr val="032F62"/>
                </a:solidFill>
                <a:latin typeface="Francois One"/>
                <a:ea typeface="Francois One"/>
                <a:cs typeface="Francois One"/>
                <a:sym typeface="Francois One"/>
              </a:rPr>
              <a:t>19</a:t>
            </a:fld>
            <a:endParaRPr sz="1000" b="1">
              <a:solidFill>
                <a:srgbClr val="032F62"/>
              </a:solidFill>
              <a:latin typeface="Francois One"/>
              <a:ea typeface="Francois One"/>
              <a:cs typeface="Francois One"/>
              <a:sym typeface="Francois One"/>
            </a:endParaRPr>
          </a:p>
        </p:txBody>
      </p:sp>
      <p:sp>
        <p:nvSpPr>
          <p:cNvPr id="405" name="Google Shape;405;p51"/>
          <p:cNvSpPr txBox="1"/>
          <p:nvPr/>
        </p:nvSpPr>
        <p:spPr>
          <a:xfrm>
            <a:off x="562800" y="2375750"/>
            <a:ext cx="8339400" cy="7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If we add an </a:t>
            </a:r>
            <a:r>
              <a:rPr lang="en-GB" sz="1800">
                <a:solidFill>
                  <a:srgbClr val="800000"/>
                </a:solidFill>
                <a:latin typeface="Roboto Mono"/>
                <a:ea typeface="Roboto Mono"/>
                <a:cs typeface="Roboto Mono"/>
                <a:sym typeface="Roboto Mono"/>
              </a:rPr>
              <a:t>id</a:t>
            </a:r>
            <a:r>
              <a:rPr lang="en-GB" sz="1800" b="1">
                <a:solidFill>
                  <a:srgbClr val="8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GB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attribute to an HTML element, we can use this </a:t>
            </a:r>
            <a:r>
              <a:rPr lang="en-GB" sz="1800">
                <a:solidFill>
                  <a:srgbClr val="800000"/>
                </a:solidFill>
                <a:latin typeface="Roboto Mono"/>
                <a:ea typeface="Roboto Mono"/>
                <a:cs typeface="Roboto Mono"/>
                <a:sym typeface="Roboto Mono"/>
              </a:rPr>
              <a:t>id</a:t>
            </a:r>
            <a:r>
              <a:rPr lang="en-GB" sz="1800">
                <a:solidFill>
                  <a:srgbClr val="8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GB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as a selector.</a:t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6" name="Google Shape;406;p51"/>
          <p:cNvSpPr txBox="1"/>
          <p:nvPr/>
        </p:nvSpPr>
        <p:spPr>
          <a:xfrm>
            <a:off x="562800" y="4128350"/>
            <a:ext cx="7421400" cy="7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In our CSS file, we reference the id by using a </a:t>
            </a:r>
            <a:r>
              <a:rPr lang="en-GB" sz="1800">
                <a:solidFill>
                  <a:srgbClr val="800000"/>
                </a:solidFill>
                <a:latin typeface="Roboto Mono"/>
                <a:ea typeface="Roboto Mono"/>
                <a:cs typeface="Roboto Mono"/>
                <a:sym typeface="Roboto Mono"/>
              </a:rPr>
              <a:t>#</a:t>
            </a:r>
            <a:r>
              <a:rPr lang="en-GB" sz="1800">
                <a:solidFill>
                  <a:srgbClr val="8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GB" sz="18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followed by the </a:t>
            </a:r>
            <a:r>
              <a:rPr lang="en-GB" sz="1800">
                <a:solidFill>
                  <a:srgbClr val="800000"/>
                </a:solidFill>
                <a:latin typeface="Roboto Mono"/>
                <a:ea typeface="Roboto Mono"/>
                <a:cs typeface="Roboto Mono"/>
                <a:sym typeface="Roboto Mono"/>
              </a:rPr>
              <a:t>id</a:t>
            </a:r>
            <a:r>
              <a:rPr lang="en-GB" sz="1800">
                <a:solidFill>
                  <a:srgbClr val="8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GB" sz="18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name (e.g. </a:t>
            </a:r>
            <a:r>
              <a:rPr lang="en-GB" sz="1800">
                <a:solidFill>
                  <a:srgbClr val="800000"/>
                </a:solidFill>
                <a:latin typeface="Roboto Mono"/>
                <a:ea typeface="Roboto Mono"/>
                <a:cs typeface="Roboto Mono"/>
                <a:sym typeface="Roboto Mono"/>
              </a:rPr>
              <a:t>mainParagraph</a:t>
            </a:r>
            <a:r>
              <a:rPr lang="en-GB" sz="18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).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7" name="Google Shape;407;p51"/>
          <p:cNvSpPr txBox="1"/>
          <p:nvPr/>
        </p:nvSpPr>
        <p:spPr>
          <a:xfrm>
            <a:off x="562800" y="2909150"/>
            <a:ext cx="8018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style.css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8" name="Google Shape;408;p51"/>
          <p:cNvSpPr txBox="1"/>
          <p:nvPr/>
        </p:nvSpPr>
        <p:spPr>
          <a:xfrm>
            <a:off x="562800" y="1156550"/>
            <a:ext cx="8018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index.html</a:t>
            </a:r>
            <a:endParaRPr sz="18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409" name="Google Shape;409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2800" y="1766150"/>
            <a:ext cx="8039948" cy="4617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10" name="Google Shape;410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2800" y="3518750"/>
            <a:ext cx="6549300" cy="4617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Previously, on CS in Schools...</a:t>
            </a:r>
            <a:endParaRPr>
              <a:solidFill>
                <a:srgbClr val="25326F"/>
              </a:solidFill>
              <a:latin typeface="Francois One"/>
              <a:ea typeface="Francois One"/>
              <a:cs typeface="Francois One"/>
              <a:sym typeface="Francois One"/>
            </a:endParaRPr>
          </a:p>
        </p:txBody>
      </p:sp>
      <p:sp>
        <p:nvSpPr>
          <p:cNvPr id="115" name="Google Shape;115;p2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78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What is wrong with the following HTML?</a:t>
            </a:r>
            <a:endParaRPr sz="1600"/>
          </a:p>
          <a:p>
            <a:pPr marL="914400" lvl="1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GB" sz="1600"/>
              <a:t>Hint: opening tags we are allowed to use are </a:t>
            </a:r>
            <a:r>
              <a:rPr lang="en-GB" sz="1600">
                <a:solidFill>
                  <a:srgbClr val="980000"/>
                </a:solidFill>
                <a:latin typeface="Roboto Mono"/>
                <a:ea typeface="Roboto Mono"/>
                <a:cs typeface="Roboto Mono"/>
                <a:sym typeface="Roboto Mono"/>
              </a:rPr>
              <a:t>&lt;html&gt;</a:t>
            </a:r>
            <a:r>
              <a:rPr lang="en-GB" sz="1600"/>
              <a:t>,</a:t>
            </a:r>
            <a:r>
              <a:rPr lang="en-GB" sz="1600">
                <a:solidFill>
                  <a:srgbClr val="98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1600">
                <a:solidFill>
                  <a:srgbClr val="980000"/>
                </a:solidFill>
                <a:latin typeface="Roboto Mono"/>
                <a:ea typeface="Roboto Mono"/>
                <a:cs typeface="Roboto Mono"/>
                <a:sym typeface="Roboto Mono"/>
              </a:rPr>
              <a:t>&lt;head&gt;</a:t>
            </a:r>
            <a:r>
              <a:rPr lang="en-GB" sz="1600"/>
              <a:t>,</a:t>
            </a:r>
            <a:r>
              <a:rPr lang="en-GB" sz="1600">
                <a:solidFill>
                  <a:srgbClr val="98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1600">
                <a:solidFill>
                  <a:srgbClr val="980000"/>
                </a:solidFill>
                <a:latin typeface="Roboto Mono"/>
                <a:ea typeface="Roboto Mono"/>
                <a:cs typeface="Roboto Mono"/>
                <a:sym typeface="Roboto Mono"/>
              </a:rPr>
              <a:t>&lt;title&gt;</a:t>
            </a:r>
            <a:r>
              <a:rPr lang="en-GB" sz="1600"/>
              <a:t>,</a:t>
            </a:r>
            <a:r>
              <a:rPr lang="en-GB" sz="1600">
                <a:solidFill>
                  <a:srgbClr val="980000"/>
                </a:solidFill>
                <a:latin typeface="Roboto Mono"/>
                <a:ea typeface="Roboto Mono"/>
                <a:cs typeface="Roboto Mono"/>
                <a:sym typeface="Roboto Mono"/>
              </a:rPr>
              <a:t> &lt;body&gt;</a:t>
            </a:r>
            <a:r>
              <a:rPr lang="en-GB" sz="1600"/>
              <a:t> and</a:t>
            </a:r>
            <a:r>
              <a:rPr lang="en-GB" sz="1600">
                <a:solidFill>
                  <a:srgbClr val="980000"/>
                </a:solidFill>
              </a:rPr>
              <a:t> </a:t>
            </a:r>
            <a:r>
              <a:rPr lang="en-GB" sz="1600">
                <a:solidFill>
                  <a:srgbClr val="980000"/>
                </a:solidFill>
                <a:latin typeface="Roboto Mono"/>
                <a:ea typeface="Roboto Mono"/>
                <a:cs typeface="Roboto Mono"/>
                <a:sym typeface="Roboto Mono"/>
              </a:rPr>
              <a:t>&lt;p&gt;</a:t>
            </a:r>
            <a:endParaRPr sz="1600">
              <a:solidFill>
                <a:srgbClr val="98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6" name="Google Shape;116;p26"/>
          <p:cNvSpPr/>
          <p:nvPr/>
        </p:nvSpPr>
        <p:spPr>
          <a:xfrm>
            <a:off x="-6215" y="0"/>
            <a:ext cx="9162000" cy="74400"/>
          </a:xfrm>
          <a:prstGeom prst="rect">
            <a:avLst/>
          </a:prstGeom>
          <a:solidFill>
            <a:srgbClr val="30DDA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0DDAE"/>
              </a:solidFill>
            </a:endParaRPr>
          </a:p>
        </p:txBody>
      </p:sp>
      <p:sp>
        <p:nvSpPr>
          <p:cNvPr id="118" name="Google Shape;118;p26"/>
          <p:cNvSpPr txBox="1"/>
          <p:nvPr/>
        </p:nvSpPr>
        <p:spPr>
          <a:xfrm>
            <a:off x="83200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000" b="1">
                <a:solidFill>
                  <a:srgbClr val="032F62"/>
                </a:solidFill>
                <a:latin typeface="Francois One"/>
                <a:ea typeface="Francois One"/>
                <a:cs typeface="Francois One"/>
                <a:sym typeface="Francois One"/>
              </a:rPr>
              <a:t>2</a:t>
            </a:fld>
            <a:endParaRPr sz="1000" b="1">
              <a:solidFill>
                <a:srgbClr val="032F62"/>
              </a:solidFill>
              <a:latin typeface="Francois One"/>
              <a:ea typeface="Francois One"/>
              <a:cs typeface="Francois One"/>
              <a:sym typeface="Francois One"/>
            </a:endParaRPr>
          </a:p>
        </p:txBody>
      </p:sp>
      <p:pic>
        <p:nvPicPr>
          <p:cNvPr id="120" name="Google Shape;12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8775" y="2419375"/>
            <a:ext cx="5886450" cy="253365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5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ID Selector</a:t>
            </a:r>
            <a:endParaRPr/>
          </a:p>
        </p:txBody>
      </p:sp>
      <p:sp>
        <p:nvSpPr>
          <p:cNvPr id="417" name="Google Shape;417;p52"/>
          <p:cNvSpPr txBox="1"/>
          <p:nvPr/>
        </p:nvSpPr>
        <p:spPr>
          <a:xfrm>
            <a:off x="83200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000" b="1">
                <a:solidFill>
                  <a:srgbClr val="032F62"/>
                </a:solidFill>
                <a:latin typeface="Francois One"/>
                <a:ea typeface="Francois One"/>
                <a:cs typeface="Francois One"/>
                <a:sym typeface="Francois One"/>
              </a:rPr>
              <a:t>20</a:t>
            </a:fld>
            <a:endParaRPr sz="1000" b="1">
              <a:solidFill>
                <a:srgbClr val="032F62"/>
              </a:solidFill>
              <a:latin typeface="Francois One"/>
              <a:ea typeface="Francois One"/>
              <a:cs typeface="Francois One"/>
              <a:sym typeface="Francois One"/>
            </a:endParaRPr>
          </a:p>
        </p:txBody>
      </p:sp>
      <p:sp>
        <p:nvSpPr>
          <p:cNvPr id="419" name="Google Shape;419;p52"/>
          <p:cNvSpPr txBox="1"/>
          <p:nvPr/>
        </p:nvSpPr>
        <p:spPr>
          <a:xfrm>
            <a:off x="573575" y="2502913"/>
            <a:ext cx="8018400" cy="23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We can use any name we want as the </a:t>
            </a:r>
            <a:r>
              <a:rPr lang="en-GB" sz="1800" dirty="0">
                <a:solidFill>
                  <a:srgbClr val="980000"/>
                </a:solidFill>
                <a:latin typeface="Roboto Mono"/>
                <a:ea typeface="Roboto Mono"/>
                <a:cs typeface="Roboto Mono"/>
                <a:sym typeface="Roboto Mono"/>
              </a:rPr>
              <a:t>id</a:t>
            </a:r>
            <a:r>
              <a:rPr lang="en-GB" sz="1800" dirty="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. However, it should be relevant and meaningful to the page.</a:t>
            </a:r>
            <a:endParaRPr sz="1800" dirty="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 dirty="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The </a:t>
            </a:r>
            <a:r>
              <a:rPr lang="en-GB" sz="1800" dirty="0">
                <a:solidFill>
                  <a:srgbClr val="800000"/>
                </a:solidFill>
                <a:latin typeface="Roboto Mono"/>
                <a:ea typeface="Roboto Mono"/>
                <a:cs typeface="Roboto Mono"/>
                <a:sym typeface="Roboto Mono"/>
              </a:rPr>
              <a:t>id</a:t>
            </a:r>
            <a:r>
              <a:rPr lang="en-GB" sz="1800" dirty="0">
                <a:solidFill>
                  <a:srgbClr val="8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GB" sz="1800" dirty="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of an element is unique within a web page. This means the </a:t>
            </a:r>
            <a:r>
              <a:rPr lang="en-GB" sz="1800" dirty="0">
                <a:solidFill>
                  <a:srgbClr val="800000"/>
                </a:solidFill>
                <a:latin typeface="Roboto Mono"/>
                <a:ea typeface="Roboto Mono"/>
                <a:cs typeface="Roboto Mono"/>
                <a:sym typeface="Roboto Mono"/>
              </a:rPr>
              <a:t>id</a:t>
            </a:r>
            <a:r>
              <a:rPr lang="en-GB" sz="1800" dirty="0">
                <a:solidFill>
                  <a:srgbClr val="8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GB" sz="1800" dirty="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selector is used to select one unique element. This is similar to your student code or your Tax File Number - it uniquely identifies you!</a:t>
            </a:r>
            <a:endParaRPr sz="1800" dirty="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0" name="Google Shape;420;p52"/>
          <p:cNvSpPr txBox="1"/>
          <p:nvPr/>
        </p:nvSpPr>
        <p:spPr>
          <a:xfrm>
            <a:off x="562800" y="1156550"/>
            <a:ext cx="8018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 b="1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index.html</a:t>
            </a:r>
            <a:endParaRPr sz="18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421" name="Google Shape;421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2800" y="1766150"/>
            <a:ext cx="8039948" cy="4617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Class Selector</a:t>
            </a:r>
            <a:endParaRPr/>
          </a:p>
        </p:txBody>
      </p:sp>
      <p:sp>
        <p:nvSpPr>
          <p:cNvPr id="454" name="Google Shape;454;p55"/>
          <p:cNvSpPr txBox="1"/>
          <p:nvPr/>
        </p:nvSpPr>
        <p:spPr>
          <a:xfrm>
            <a:off x="83200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000" b="1">
                <a:solidFill>
                  <a:srgbClr val="032F62"/>
                </a:solidFill>
                <a:latin typeface="Francois One"/>
                <a:ea typeface="Francois One"/>
                <a:cs typeface="Francois One"/>
                <a:sym typeface="Francois One"/>
              </a:rPr>
              <a:t>21</a:t>
            </a:fld>
            <a:endParaRPr sz="1000" b="1">
              <a:solidFill>
                <a:srgbClr val="032F62"/>
              </a:solidFill>
              <a:latin typeface="Francois One"/>
              <a:ea typeface="Francois One"/>
              <a:cs typeface="Francois One"/>
              <a:sym typeface="Francois One"/>
            </a:endParaRPr>
          </a:p>
        </p:txBody>
      </p:sp>
      <p:sp>
        <p:nvSpPr>
          <p:cNvPr id="456" name="Google Shape;456;p55"/>
          <p:cNvSpPr txBox="1"/>
          <p:nvPr/>
        </p:nvSpPr>
        <p:spPr>
          <a:xfrm>
            <a:off x="562800" y="1156550"/>
            <a:ext cx="8018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index.html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7" name="Google Shape;457;p55"/>
          <p:cNvSpPr txBox="1"/>
          <p:nvPr/>
        </p:nvSpPr>
        <p:spPr>
          <a:xfrm>
            <a:off x="562800" y="2258275"/>
            <a:ext cx="8508000" cy="7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If we add an </a:t>
            </a:r>
            <a:r>
              <a:rPr lang="en-GB" sz="1800">
                <a:solidFill>
                  <a:srgbClr val="800000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-GB" sz="1800" b="1">
                <a:solidFill>
                  <a:srgbClr val="8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GB" sz="18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attribute to an HTML element, we can use this class as a selector.</a:t>
            </a:r>
            <a:endParaRPr sz="18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58" name="Google Shape;458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2800" y="1679100"/>
            <a:ext cx="7848900" cy="4617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5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Class Selector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465" name="Google Shape;465;p56"/>
          <p:cNvSpPr txBox="1"/>
          <p:nvPr/>
        </p:nvSpPr>
        <p:spPr>
          <a:xfrm>
            <a:off x="83200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000" b="1">
                <a:solidFill>
                  <a:srgbClr val="032F62"/>
                </a:solidFill>
                <a:latin typeface="Francois One"/>
                <a:ea typeface="Francois One"/>
                <a:cs typeface="Francois One"/>
                <a:sym typeface="Francois One"/>
              </a:rPr>
              <a:t>22</a:t>
            </a:fld>
            <a:endParaRPr sz="1000" b="1">
              <a:solidFill>
                <a:srgbClr val="032F62"/>
              </a:solidFill>
              <a:latin typeface="Francois One"/>
              <a:ea typeface="Francois One"/>
              <a:cs typeface="Francois One"/>
              <a:sym typeface="Francois One"/>
            </a:endParaRPr>
          </a:p>
        </p:txBody>
      </p:sp>
      <p:sp>
        <p:nvSpPr>
          <p:cNvPr id="467" name="Google Shape;467;p56"/>
          <p:cNvSpPr txBox="1"/>
          <p:nvPr/>
        </p:nvSpPr>
        <p:spPr>
          <a:xfrm>
            <a:off x="562800" y="2258275"/>
            <a:ext cx="8508000" cy="10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If we add an </a:t>
            </a:r>
            <a:r>
              <a:rPr lang="en-GB" sz="1800">
                <a:solidFill>
                  <a:srgbClr val="800000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-GB" sz="1800" b="1">
                <a:solidFill>
                  <a:srgbClr val="8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GB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attribute to an HTML element, we can use this class as a selector.</a:t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68" name="Google Shape;468;p56"/>
          <p:cNvSpPr txBox="1"/>
          <p:nvPr/>
        </p:nvSpPr>
        <p:spPr>
          <a:xfrm>
            <a:off x="562800" y="1156550"/>
            <a:ext cx="8018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index.html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69" name="Google Shape;469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2800" y="1679100"/>
            <a:ext cx="7848900" cy="4617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70" name="Google Shape;470;p56"/>
          <p:cNvSpPr txBox="1"/>
          <p:nvPr/>
        </p:nvSpPr>
        <p:spPr>
          <a:xfrm>
            <a:off x="562800" y="2937288"/>
            <a:ext cx="8018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style.css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71" name="Google Shape;471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2800" y="3448556"/>
            <a:ext cx="5434868" cy="4617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72" name="Google Shape;472;p56"/>
          <p:cNvSpPr txBox="1"/>
          <p:nvPr/>
        </p:nvSpPr>
        <p:spPr>
          <a:xfrm>
            <a:off x="562800" y="4128350"/>
            <a:ext cx="7421400" cy="7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In our CSS file, we reference the </a:t>
            </a:r>
            <a:r>
              <a:rPr lang="en-GB" sz="1800">
                <a:solidFill>
                  <a:srgbClr val="980000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-GB" sz="18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GB" sz="18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by using a '</a:t>
            </a:r>
            <a:r>
              <a:rPr lang="en-GB" sz="1800" b="1">
                <a:solidFill>
                  <a:srgbClr val="980000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-GB" sz="18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' followed by the</a:t>
            </a:r>
            <a:r>
              <a:rPr lang="en-GB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GB" sz="1800">
                <a:solidFill>
                  <a:srgbClr val="980000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-GB" sz="18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GB" sz="18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name (e.g. </a:t>
            </a:r>
            <a:r>
              <a:rPr lang="en-GB" sz="1800">
                <a:solidFill>
                  <a:srgbClr val="800000"/>
                </a:solidFill>
                <a:latin typeface="Roboto Mono"/>
                <a:ea typeface="Roboto Mono"/>
                <a:cs typeface="Roboto Mono"/>
                <a:sym typeface="Roboto Mono"/>
              </a:rPr>
              <a:t>centerText</a:t>
            </a:r>
            <a:r>
              <a:rPr lang="en-GB" sz="18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).</a:t>
            </a:r>
            <a:endParaRPr sz="18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5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Difference Between ID Selectors and Class Selectors</a:t>
            </a:r>
            <a:endParaRPr/>
          </a:p>
        </p:txBody>
      </p:sp>
      <p:sp>
        <p:nvSpPr>
          <p:cNvPr id="479" name="Google Shape;479;p57"/>
          <p:cNvSpPr txBox="1"/>
          <p:nvPr/>
        </p:nvSpPr>
        <p:spPr>
          <a:xfrm>
            <a:off x="83200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000" b="1">
                <a:solidFill>
                  <a:srgbClr val="032F62"/>
                </a:solidFill>
                <a:latin typeface="Francois One"/>
                <a:ea typeface="Francois One"/>
                <a:cs typeface="Francois One"/>
                <a:sym typeface="Francois One"/>
              </a:rPr>
              <a:t>23</a:t>
            </a:fld>
            <a:endParaRPr sz="1000" b="1">
              <a:solidFill>
                <a:srgbClr val="032F62"/>
              </a:solidFill>
              <a:latin typeface="Francois One"/>
              <a:ea typeface="Francois One"/>
              <a:cs typeface="Francois One"/>
              <a:sym typeface="Francois One"/>
            </a:endParaRPr>
          </a:p>
        </p:txBody>
      </p:sp>
      <p:graphicFrame>
        <p:nvGraphicFramePr>
          <p:cNvPr id="481" name="Google Shape;481;p57"/>
          <p:cNvGraphicFramePr/>
          <p:nvPr/>
        </p:nvGraphicFramePr>
        <p:xfrm>
          <a:off x="952500" y="1465750"/>
          <a:ext cx="7239000" cy="2997267"/>
        </p:xfrm>
        <a:graphic>
          <a:graphicData uri="http://schemas.openxmlformats.org/drawingml/2006/table">
            <a:tbl>
              <a:tblPr>
                <a:noFill/>
                <a:tableStyleId>{6C77B280-36AE-490E-98AC-BA7EAF81724F}</a:tableStyleId>
              </a:tblPr>
              <a:tblGrid>
                <a:gridCol w="3619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19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GB" sz="1800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The </a:t>
                      </a:r>
                      <a:r>
                        <a:rPr lang="en-GB" sz="1800">
                          <a:solidFill>
                            <a:srgbClr val="980000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id</a:t>
                      </a:r>
                      <a:r>
                        <a:rPr lang="en-GB" sz="1800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attribute can only be given to a </a:t>
                      </a:r>
                      <a:r>
                        <a:rPr lang="en-GB" sz="1800" b="1">
                          <a:solidFill>
                            <a:srgbClr val="98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single</a:t>
                      </a:r>
                      <a:r>
                        <a:rPr lang="en-GB" sz="1800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element on a page</a:t>
                      </a:r>
                      <a:endParaRPr sz="1800"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GB" sz="1800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The </a:t>
                      </a:r>
                      <a:r>
                        <a:rPr lang="en-GB" sz="1800">
                          <a:solidFill>
                            <a:srgbClr val="980000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class</a:t>
                      </a:r>
                      <a:r>
                        <a:rPr lang="en-GB" sz="1800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attribute can apply to </a:t>
                      </a:r>
                      <a:r>
                        <a:rPr lang="en-GB" sz="1800" b="1">
                          <a:solidFill>
                            <a:srgbClr val="98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many</a:t>
                      </a:r>
                      <a:r>
                        <a:rPr lang="en-GB" sz="1800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elements on a page</a:t>
                      </a:r>
                      <a:endParaRPr b="1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82" name="Google Shape;482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1337" y="2842200"/>
            <a:ext cx="684000" cy="68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3" name="Google Shape;483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4815138" y="2439950"/>
            <a:ext cx="685225" cy="685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4" name="Google Shape;484;p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15750" y="3320350"/>
            <a:ext cx="684000" cy="68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5" name="Google Shape;485;p5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34738" y="3320350"/>
            <a:ext cx="684000" cy="68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6" name="Google Shape;486;p57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467463" y="3320350"/>
            <a:ext cx="684000" cy="68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7" name="Google Shape;487;p5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634738" y="2440563"/>
            <a:ext cx="684000" cy="68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8" name="Google Shape;488;p5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467463" y="2440563"/>
            <a:ext cx="684000" cy="68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Google Shape;489;p5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293313" y="3320350"/>
            <a:ext cx="684000" cy="68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" name="Google Shape;490;p5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300188" y="2440575"/>
            <a:ext cx="684000" cy="68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5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Common CSS Properties</a:t>
            </a:r>
            <a:endParaRPr/>
          </a:p>
        </p:txBody>
      </p:sp>
      <p:sp>
        <p:nvSpPr>
          <p:cNvPr id="496" name="Google Shape;496;p5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20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/>
              <a:t>Set the background colour: 		</a:t>
            </a:r>
            <a:r>
              <a:rPr lang="en-GB" b="1" dirty="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background-</a:t>
            </a:r>
            <a:r>
              <a:rPr lang="en-GB" b="1" dirty="0" err="1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color</a:t>
            </a:r>
            <a:r>
              <a:rPr lang="en-GB" b="1" dirty="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en-GB" b="1" dirty="0">
                <a:solidFill>
                  <a:srgbClr val="9800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GB" b="1" dirty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blue</a:t>
            </a:r>
            <a:r>
              <a:rPr lang="en-GB" b="1" dirty="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b="1" dirty="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/>
              <a:t>Set the text colour: 			</a:t>
            </a:r>
            <a:r>
              <a:rPr lang="en-GB" b="1" dirty="0" err="1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color</a:t>
            </a:r>
            <a:r>
              <a:rPr lang="en-GB" b="1" dirty="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en-GB" b="1" dirty="0">
                <a:solidFill>
                  <a:srgbClr val="9800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GB" b="1" dirty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red</a:t>
            </a:r>
            <a:r>
              <a:rPr lang="en-GB" b="1" dirty="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b="1" dirty="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/>
              <a:t>Style the border: 				</a:t>
            </a:r>
            <a:r>
              <a:rPr lang="en-GB" b="1" dirty="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border</a:t>
            </a:r>
            <a:r>
              <a:rPr lang="en-GB" b="1" dirty="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en-GB" b="1" dirty="0">
                <a:solidFill>
                  <a:srgbClr val="9800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GB" b="1" dirty="0">
                <a:solidFill>
                  <a:srgbClr val="6AA84F"/>
                </a:solidFill>
                <a:latin typeface="Roboto Mono"/>
                <a:ea typeface="Roboto Mono"/>
                <a:cs typeface="Roboto Mono"/>
                <a:sym typeface="Roboto Mono"/>
              </a:rPr>
              <a:t>2px</a:t>
            </a:r>
            <a:r>
              <a:rPr lang="en-GB" b="1" dirty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solid black</a:t>
            </a:r>
            <a:r>
              <a:rPr lang="en-GB" b="1" dirty="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b="1" dirty="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/>
              <a:t>Set the size of text:			</a:t>
            </a:r>
            <a:r>
              <a:rPr lang="en-GB" b="1" dirty="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font-size</a:t>
            </a:r>
            <a:r>
              <a:rPr lang="en-GB" b="1" dirty="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en-GB" b="1" dirty="0">
                <a:solidFill>
                  <a:srgbClr val="9800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GB" b="1" dirty="0">
                <a:solidFill>
                  <a:srgbClr val="6AA84F"/>
                </a:solidFill>
                <a:latin typeface="Roboto Mono"/>
                <a:ea typeface="Roboto Mono"/>
                <a:cs typeface="Roboto Mono"/>
                <a:sym typeface="Roboto Mono"/>
              </a:rPr>
              <a:t>20px</a:t>
            </a:r>
            <a:r>
              <a:rPr lang="en-GB" b="1" dirty="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b="1" dirty="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498" name="Google Shape;498;p58"/>
          <p:cNvSpPr txBox="1"/>
          <p:nvPr/>
        </p:nvSpPr>
        <p:spPr>
          <a:xfrm>
            <a:off x="83200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000" b="1">
                <a:solidFill>
                  <a:srgbClr val="032F62"/>
                </a:solidFill>
                <a:latin typeface="Francois One"/>
                <a:ea typeface="Francois One"/>
                <a:cs typeface="Francois One"/>
                <a:sym typeface="Francois One"/>
              </a:rPr>
              <a:t>24</a:t>
            </a:fld>
            <a:endParaRPr sz="1000" b="1">
              <a:solidFill>
                <a:srgbClr val="032F62"/>
              </a:solidFill>
              <a:latin typeface="Francois One"/>
              <a:ea typeface="Francois One"/>
              <a:cs typeface="Francois One"/>
              <a:sym typeface="Francois One"/>
            </a:endParaRPr>
          </a:p>
        </p:txBody>
      </p:sp>
      <p:pic>
        <p:nvPicPr>
          <p:cNvPr id="500" name="Google Shape;500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11" y="4049450"/>
            <a:ext cx="677100" cy="677100"/>
          </a:xfrm>
          <a:prstGeom prst="rect">
            <a:avLst/>
          </a:prstGeom>
          <a:noFill/>
          <a:ln>
            <a:noFill/>
          </a:ln>
        </p:spPr>
      </p:pic>
      <p:sp>
        <p:nvSpPr>
          <p:cNvPr id="501" name="Google Shape;501;p58"/>
          <p:cNvSpPr txBox="1"/>
          <p:nvPr/>
        </p:nvSpPr>
        <p:spPr>
          <a:xfrm>
            <a:off x="1050225" y="4064000"/>
            <a:ext cx="58158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W3Schools is a great resource for CSS information:</a:t>
            </a:r>
            <a:br>
              <a:rPr lang="en-GB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GB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https://www.w3schools.com/cssref/default.asp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5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Formatting Your CSS</a:t>
            </a:r>
            <a:endParaRPr/>
          </a:p>
        </p:txBody>
      </p:sp>
      <p:sp>
        <p:nvSpPr>
          <p:cNvPr id="507" name="Google Shape;507;p59"/>
          <p:cNvSpPr txBox="1">
            <a:spLocks noGrp="1"/>
          </p:cNvSpPr>
          <p:nvPr>
            <p:ph type="body" idx="1"/>
          </p:nvPr>
        </p:nvSpPr>
        <p:spPr>
          <a:xfrm>
            <a:off x="779100" y="2181225"/>
            <a:ext cx="7585800" cy="37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/>
              <a:t>If you have more than one rule, as above, you should format your CSS so it is easy to check for errors.</a:t>
            </a:r>
            <a:endParaRPr sz="1500"/>
          </a:p>
          <a:p>
            <a:pPr marL="457200" lvl="0" indent="-323850" algn="l" rtl="0">
              <a:spcBef>
                <a:spcPts val="1600"/>
              </a:spcBef>
              <a:spcAft>
                <a:spcPts val="0"/>
              </a:spcAft>
              <a:buSzPts val="1500"/>
              <a:buChar char="●"/>
            </a:pPr>
            <a:r>
              <a:rPr lang="en-GB" sz="1500"/>
              <a:t>Have the selector and opening </a:t>
            </a:r>
            <a:r>
              <a:rPr lang="en-GB" sz="1500">
                <a:solidFill>
                  <a:srgbClr val="980000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r>
              <a:rPr lang="en-GB" sz="1500"/>
              <a:t> on the same line</a:t>
            </a: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 sz="1500"/>
              <a:t>Have each declaration indented on a new line</a:t>
            </a: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 sz="1500"/>
              <a:t>Have the closing </a:t>
            </a:r>
            <a:r>
              <a:rPr lang="en-GB" sz="1500">
                <a:solidFill>
                  <a:srgbClr val="800000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r>
              <a:rPr lang="en-GB" sz="1500"/>
              <a:t> by itself at the end</a:t>
            </a:r>
            <a:endParaRPr sz="15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/>
              <a:t>This makes it easy to see if you have both brackets, and if there is a semicolon is after each declaration.</a:t>
            </a:r>
            <a:endParaRPr sz="15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509" name="Google Shape;509;p59"/>
          <p:cNvSpPr txBox="1"/>
          <p:nvPr/>
        </p:nvSpPr>
        <p:spPr>
          <a:xfrm>
            <a:off x="83200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000" b="1">
                <a:solidFill>
                  <a:srgbClr val="032F62"/>
                </a:solidFill>
                <a:latin typeface="Francois One"/>
                <a:ea typeface="Francois One"/>
                <a:cs typeface="Francois One"/>
                <a:sym typeface="Francois One"/>
              </a:rPr>
              <a:t>25</a:t>
            </a:fld>
            <a:endParaRPr sz="1000" b="1">
              <a:solidFill>
                <a:srgbClr val="032F62"/>
              </a:solidFill>
              <a:latin typeface="Francois One"/>
              <a:ea typeface="Francois One"/>
              <a:cs typeface="Francois One"/>
              <a:sym typeface="Francois One"/>
            </a:endParaRPr>
          </a:p>
        </p:txBody>
      </p:sp>
      <p:pic>
        <p:nvPicPr>
          <p:cNvPr id="511" name="Google Shape;511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48000" y="1056550"/>
            <a:ext cx="2847975" cy="108585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Activity 03.01 - Clouds in the Sky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p43"/>
          <p:cNvSpPr txBox="1"/>
          <p:nvPr/>
        </p:nvSpPr>
        <p:spPr>
          <a:xfrm>
            <a:off x="83200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000" b="1">
                <a:solidFill>
                  <a:srgbClr val="032F62"/>
                </a:solidFill>
                <a:latin typeface="Francois One"/>
                <a:ea typeface="Francois One"/>
                <a:cs typeface="Francois One"/>
                <a:sym typeface="Francois One"/>
              </a:rPr>
              <a:t>26</a:t>
            </a:fld>
            <a:endParaRPr sz="1000" b="1">
              <a:solidFill>
                <a:srgbClr val="032F62"/>
              </a:solidFill>
              <a:latin typeface="Francois One"/>
              <a:ea typeface="Francois One"/>
              <a:cs typeface="Francois One"/>
              <a:sym typeface="Francois One"/>
            </a:endParaRPr>
          </a:p>
        </p:txBody>
      </p:sp>
      <p:sp>
        <p:nvSpPr>
          <p:cNvPr id="304" name="Google Shape;304;p43"/>
          <p:cNvSpPr txBox="1"/>
          <p:nvPr/>
        </p:nvSpPr>
        <p:spPr>
          <a:xfrm>
            <a:off x="380850" y="4162025"/>
            <a:ext cx="8217741" cy="9438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8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Complete </a:t>
            </a:r>
            <a:r>
              <a:rPr lang="en-GB" sz="1800" dirty="0" err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Repl.it</a:t>
            </a:r>
            <a:r>
              <a:rPr lang="en-GB" sz="18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Activity:</a:t>
            </a:r>
            <a:br>
              <a:rPr lang="en-GB" sz="1800" dirty="0">
                <a:latin typeface="Roboto"/>
                <a:ea typeface="Roboto"/>
                <a:cs typeface="Roboto"/>
                <a:sym typeface="Roboto"/>
              </a:rPr>
            </a:br>
            <a:r>
              <a:rPr lang="en-GB" sz="1800" u="sng" dirty="0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03.01 - Clouds in the Sky</a:t>
            </a:r>
            <a:endParaRPr sz="18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5" name="Google Shape;305;p4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8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Your first task is to style a web page using element selectors. </a:t>
            </a:r>
            <a:endParaRPr/>
          </a:p>
        </p:txBody>
      </p:sp>
      <p:pic>
        <p:nvPicPr>
          <p:cNvPr id="306" name="Google Shape;306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26674" y="1879100"/>
            <a:ext cx="3090650" cy="2239901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grpSp>
        <p:nvGrpSpPr>
          <p:cNvPr id="307" name="Google Shape;307;p43"/>
          <p:cNvGrpSpPr/>
          <p:nvPr/>
        </p:nvGrpSpPr>
        <p:grpSpPr>
          <a:xfrm>
            <a:off x="6645656" y="1710064"/>
            <a:ext cx="1952935" cy="2347156"/>
            <a:chOff x="6173075" y="716158"/>
            <a:chExt cx="2659225" cy="2960217"/>
          </a:xfrm>
        </p:grpSpPr>
        <p:pic>
          <p:nvPicPr>
            <p:cNvPr id="308" name="Google Shape;308;p4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173075" y="1237975"/>
              <a:ext cx="2659225" cy="2438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9" name="Google Shape;309;p43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2700000">
              <a:off x="7403275" y="847650"/>
              <a:ext cx="634900" cy="6349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0" name="Google Shape;310;p43"/>
            <p:cNvSpPr txBox="1"/>
            <p:nvPr/>
          </p:nvSpPr>
          <p:spPr>
            <a:xfrm>
              <a:off x="6600887" y="1467488"/>
              <a:ext cx="1803600" cy="39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GB" b="1">
                  <a:solidFill>
                    <a:srgbClr val="595959"/>
                  </a:solidFill>
                  <a:latin typeface="Roboto"/>
                  <a:ea typeface="Roboto"/>
                  <a:cs typeface="Roboto"/>
                  <a:sym typeface="Roboto"/>
                </a:rPr>
                <a:t>Hint</a:t>
              </a:r>
              <a:endParaRPr b="1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11" name="Google Shape;311;p43"/>
            <p:cNvSpPr txBox="1"/>
            <p:nvPr/>
          </p:nvSpPr>
          <p:spPr>
            <a:xfrm>
              <a:off x="6184175" y="1861087"/>
              <a:ext cx="2498400" cy="1542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457200" lvl="0" indent="-30480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95959"/>
                </a:buClr>
                <a:buSzPts val="1200"/>
                <a:buFont typeface="Roboto"/>
                <a:buChar char="●"/>
              </a:pPr>
              <a:r>
                <a:rPr lang="en-GB" sz="1200">
                  <a:solidFill>
                    <a:srgbClr val="595959"/>
                  </a:solidFill>
                  <a:latin typeface="Roboto"/>
                  <a:ea typeface="Roboto"/>
                  <a:cs typeface="Roboto"/>
                  <a:sym typeface="Roboto"/>
                </a:rPr>
                <a:t>See the next slide for an example of what your page might look like! </a:t>
              </a:r>
              <a:endParaRPr sz="12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365467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4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Activity 03.01 - Clouds in the Sky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p44"/>
          <p:cNvSpPr txBox="1"/>
          <p:nvPr/>
        </p:nvSpPr>
        <p:spPr>
          <a:xfrm>
            <a:off x="83200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000" b="1">
                <a:solidFill>
                  <a:srgbClr val="032F62"/>
                </a:solidFill>
                <a:latin typeface="Francois One"/>
                <a:ea typeface="Francois One"/>
                <a:cs typeface="Francois One"/>
                <a:sym typeface="Francois One"/>
              </a:rPr>
              <a:t>27</a:t>
            </a:fld>
            <a:endParaRPr sz="1000" b="1">
              <a:solidFill>
                <a:srgbClr val="032F62"/>
              </a:solidFill>
              <a:latin typeface="Francois One"/>
              <a:ea typeface="Francois One"/>
              <a:cs typeface="Francois One"/>
              <a:sym typeface="Francois One"/>
            </a:endParaRPr>
          </a:p>
        </p:txBody>
      </p:sp>
      <p:sp>
        <p:nvSpPr>
          <p:cNvPr id="320" name="Google Shape;320;p4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8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Your final web page should look something like this:</a:t>
            </a:r>
            <a:endParaRPr/>
          </a:p>
        </p:txBody>
      </p:sp>
      <p:pic>
        <p:nvPicPr>
          <p:cNvPr id="321" name="Google Shape;321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3238" y="1899075"/>
            <a:ext cx="6137537" cy="190787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22" name="Google Shape;322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11" y="4049450"/>
            <a:ext cx="677100" cy="677100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44"/>
          <p:cNvSpPr txBox="1"/>
          <p:nvPr/>
        </p:nvSpPr>
        <p:spPr>
          <a:xfrm>
            <a:off x="1050225" y="4187900"/>
            <a:ext cx="5815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Feel free to get creative with your colours and styles!</a:t>
            </a:r>
            <a:endParaRPr sz="17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42725433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53"/>
          <p:cNvSpPr txBox="1"/>
          <p:nvPr/>
        </p:nvSpPr>
        <p:spPr>
          <a:xfrm>
            <a:off x="380850" y="4162025"/>
            <a:ext cx="8382300" cy="9438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8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Complete </a:t>
            </a:r>
            <a:r>
              <a:rPr lang="en-GB" sz="1800" dirty="0" err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Repl.it</a:t>
            </a:r>
            <a:r>
              <a:rPr lang="en-GB" sz="18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Activity:</a:t>
            </a:r>
            <a:br>
              <a:rPr lang="en-GB" sz="1800" dirty="0">
                <a:latin typeface="Roboto"/>
                <a:ea typeface="Roboto"/>
                <a:cs typeface="Roboto"/>
                <a:sym typeface="Roboto"/>
              </a:rPr>
            </a:br>
            <a:r>
              <a:rPr lang="en-GB" sz="1800" u="sng" dirty="0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03.02 - Top 3 Movies</a:t>
            </a:r>
            <a:endParaRPr sz="18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7" name="Google Shape;427;p5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Activity 03.02 - Top 3 Movies</a:t>
            </a:r>
            <a:endParaRPr/>
          </a:p>
        </p:txBody>
      </p:sp>
      <p:sp>
        <p:nvSpPr>
          <p:cNvPr id="428" name="Google Shape;428;p5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109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Your task is to style a top 3 movies page so that it colours the winners as gold, silver and bronze. </a:t>
            </a:r>
            <a:endParaRPr sz="22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430" name="Google Shape;430;p53"/>
          <p:cNvSpPr txBox="1"/>
          <p:nvPr/>
        </p:nvSpPr>
        <p:spPr>
          <a:xfrm>
            <a:off x="83200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000" b="1">
                <a:solidFill>
                  <a:srgbClr val="032F62"/>
                </a:solidFill>
                <a:latin typeface="Francois One"/>
                <a:ea typeface="Francois One"/>
                <a:cs typeface="Francois One"/>
                <a:sym typeface="Francois One"/>
              </a:rPr>
              <a:t>28</a:t>
            </a:fld>
            <a:endParaRPr sz="1000" b="1">
              <a:solidFill>
                <a:srgbClr val="032F62"/>
              </a:solidFill>
              <a:latin typeface="Francois One"/>
              <a:ea typeface="Francois One"/>
              <a:cs typeface="Francois One"/>
              <a:sym typeface="Francois One"/>
            </a:endParaRPr>
          </a:p>
        </p:txBody>
      </p:sp>
      <p:grpSp>
        <p:nvGrpSpPr>
          <p:cNvPr id="432" name="Google Shape;432;p53"/>
          <p:cNvGrpSpPr/>
          <p:nvPr/>
        </p:nvGrpSpPr>
        <p:grpSpPr>
          <a:xfrm>
            <a:off x="6645656" y="1710064"/>
            <a:ext cx="1952935" cy="2347156"/>
            <a:chOff x="6173075" y="716158"/>
            <a:chExt cx="2659225" cy="2960217"/>
          </a:xfrm>
        </p:grpSpPr>
        <p:pic>
          <p:nvPicPr>
            <p:cNvPr id="433" name="Google Shape;433;p5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173075" y="1237975"/>
              <a:ext cx="2659225" cy="2438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4" name="Google Shape;434;p5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2700000">
              <a:off x="7403275" y="847650"/>
              <a:ext cx="634900" cy="6349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35" name="Google Shape;435;p53"/>
            <p:cNvSpPr txBox="1"/>
            <p:nvPr/>
          </p:nvSpPr>
          <p:spPr>
            <a:xfrm>
              <a:off x="6600887" y="1467488"/>
              <a:ext cx="1803600" cy="39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GB" b="1">
                  <a:solidFill>
                    <a:srgbClr val="595959"/>
                  </a:solidFill>
                  <a:latin typeface="Roboto"/>
                  <a:ea typeface="Roboto"/>
                  <a:cs typeface="Roboto"/>
                  <a:sym typeface="Roboto"/>
                </a:rPr>
                <a:t>Hint</a:t>
              </a:r>
              <a:endParaRPr b="1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36" name="Google Shape;436;p53"/>
            <p:cNvSpPr txBox="1"/>
            <p:nvPr/>
          </p:nvSpPr>
          <p:spPr>
            <a:xfrm>
              <a:off x="6184175" y="1861087"/>
              <a:ext cx="2498400" cy="1542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457200" lvl="0" indent="-30480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95959"/>
                </a:buClr>
                <a:buSzPts val="1200"/>
                <a:buFont typeface="Roboto"/>
                <a:buChar char="●"/>
              </a:pPr>
              <a:r>
                <a:rPr lang="en-GB" sz="1200">
                  <a:solidFill>
                    <a:srgbClr val="595959"/>
                  </a:solidFill>
                  <a:latin typeface="Roboto"/>
                  <a:ea typeface="Roboto"/>
                  <a:cs typeface="Roboto"/>
                  <a:sym typeface="Roboto"/>
                </a:rPr>
                <a:t>See the next slide for an example of what your page might look like! </a:t>
              </a:r>
              <a:endParaRPr sz="12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pic>
        <p:nvPicPr>
          <p:cNvPr id="437" name="Google Shape;437;p5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41838" y="1947025"/>
            <a:ext cx="3060325" cy="22150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  <p:extLst>
      <p:ext uri="{BB962C8B-B14F-4D97-AF65-F5344CB8AC3E}">
        <p14:creationId xmlns:p14="http://schemas.microsoft.com/office/powerpoint/2010/main" val="29435411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5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Activity 03.02 - Top 3 Movies</a:t>
            </a:r>
            <a:endParaRPr/>
          </a:p>
        </p:txBody>
      </p:sp>
      <p:sp>
        <p:nvSpPr>
          <p:cNvPr id="443" name="Google Shape;443;p5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109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Once you have finished the page should look similar to: </a:t>
            </a:r>
            <a:endParaRPr sz="22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445" name="Google Shape;445;p54"/>
          <p:cNvSpPr txBox="1"/>
          <p:nvPr/>
        </p:nvSpPr>
        <p:spPr>
          <a:xfrm>
            <a:off x="83200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000" b="1">
                <a:solidFill>
                  <a:srgbClr val="032F62"/>
                </a:solidFill>
                <a:latin typeface="Francois One"/>
                <a:ea typeface="Francois One"/>
                <a:cs typeface="Francois One"/>
                <a:sym typeface="Francois One"/>
              </a:rPr>
              <a:t>29</a:t>
            </a:fld>
            <a:endParaRPr sz="1000" b="1">
              <a:solidFill>
                <a:srgbClr val="032F62"/>
              </a:solidFill>
              <a:latin typeface="Francois One"/>
              <a:ea typeface="Francois One"/>
              <a:cs typeface="Francois One"/>
              <a:sym typeface="Francois One"/>
            </a:endParaRPr>
          </a:p>
        </p:txBody>
      </p:sp>
      <p:pic>
        <p:nvPicPr>
          <p:cNvPr id="447" name="Google Shape;447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2713" y="2075625"/>
            <a:ext cx="6838580" cy="166937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  <p:extLst>
      <p:ext uri="{BB962C8B-B14F-4D97-AF65-F5344CB8AC3E}">
        <p14:creationId xmlns:p14="http://schemas.microsoft.com/office/powerpoint/2010/main" val="14083201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Previously, on CS in Schools...</a:t>
            </a:r>
            <a:endParaRPr>
              <a:solidFill>
                <a:srgbClr val="25326F"/>
              </a:solidFill>
              <a:latin typeface="Francois One"/>
              <a:ea typeface="Francois One"/>
              <a:cs typeface="Francois One"/>
              <a:sym typeface="Francois One"/>
            </a:endParaRPr>
          </a:p>
        </p:txBody>
      </p:sp>
      <p:sp>
        <p:nvSpPr>
          <p:cNvPr id="126" name="Google Shape;126;p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256900" cy="78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What is wrong with the following HTML?</a:t>
            </a:r>
            <a:endParaRPr sz="1600"/>
          </a:p>
          <a:p>
            <a:pPr marL="914400" lvl="1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GB" sz="1600"/>
              <a:t>Hint: tags usually come in pairs, weird things happen when they don't!</a:t>
            </a:r>
            <a:endParaRPr sz="1600"/>
          </a:p>
        </p:txBody>
      </p:sp>
      <p:sp>
        <p:nvSpPr>
          <p:cNvPr id="127" name="Google Shape;127;p27"/>
          <p:cNvSpPr/>
          <p:nvPr/>
        </p:nvSpPr>
        <p:spPr>
          <a:xfrm>
            <a:off x="-6215" y="0"/>
            <a:ext cx="9162000" cy="74400"/>
          </a:xfrm>
          <a:prstGeom prst="rect">
            <a:avLst/>
          </a:prstGeom>
          <a:solidFill>
            <a:srgbClr val="30DDA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0DDAE"/>
              </a:solidFill>
            </a:endParaRPr>
          </a:p>
        </p:txBody>
      </p:sp>
      <p:sp>
        <p:nvSpPr>
          <p:cNvPr id="129" name="Google Shape;129;p27"/>
          <p:cNvSpPr txBox="1"/>
          <p:nvPr/>
        </p:nvSpPr>
        <p:spPr>
          <a:xfrm>
            <a:off x="83200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000" b="1">
                <a:solidFill>
                  <a:srgbClr val="032F62"/>
                </a:solidFill>
                <a:latin typeface="Francois One"/>
                <a:ea typeface="Francois One"/>
                <a:cs typeface="Francois One"/>
                <a:sym typeface="Francois One"/>
              </a:rPr>
              <a:t>3</a:t>
            </a:fld>
            <a:endParaRPr sz="1000" b="1">
              <a:solidFill>
                <a:srgbClr val="032F62"/>
              </a:solidFill>
              <a:latin typeface="Francois One"/>
              <a:ea typeface="Francois One"/>
              <a:cs typeface="Francois One"/>
              <a:sym typeface="Francois One"/>
            </a:endParaRPr>
          </a:p>
        </p:txBody>
      </p:sp>
      <p:pic>
        <p:nvPicPr>
          <p:cNvPr id="131" name="Google Shape;13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8300" y="1939375"/>
            <a:ext cx="4552950" cy="242887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Activity 03.03 - Fantasy Football Results</a:t>
            </a:r>
            <a:endParaRPr dirty="0"/>
          </a:p>
        </p:txBody>
      </p:sp>
      <p:sp>
        <p:nvSpPr>
          <p:cNvPr id="517" name="Google Shape;517;p6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109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Your task is to style a football results page so it is colour coded. It should display green for a win, red for a loss, and blue for a draw.  </a:t>
            </a:r>
            <a:endParaRPr sz="22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519" name="Google Shape;519;p60"/>
          <p:cNvSpPr txBox="1"/>
          <p:nvPr/>
        </p:nvSpPr>
        <p:spPr>
          <a:xfrm>
            <a:off x="83200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000" b="1">
                <a:solidFill>
                  <a:srgbClr val="032F62"/>
                </a:solidFill>
                <a:latin typeface="Francois One"/>
                <a:ea typeface="Francois One"/>
                <a:cs typeface="Francois One"/>
                <a:sym typeface="Francois One"/>
              </a:rPr>
              <a:t>30</a:t>
            </a:fld>
            <a:endParaRPr sz="1000" b="1">
              <a:solidFill>
                <a:srgbClr val="032F62"/>
              </a:solidFill>
              <a:latin typeface="Francois One"/>
              <a:ea typeface="Francois One"/>
              <a:cs typeface="Francois One"/>
              <a:sym typeface="Francois One"/>
            </a:endParaRPr>
          </a:p>
        </p:txBody>
      </p:sp>
      <p:sp>
        <p:nvSpPr>
          <p:cNvPr id="521" name="Google Shape;521;p60"/>
          <p:cNvSpPr txBox="1"/>
          <p:nvPr/>
        </p:nvSpPr>
        <p:spPr>
          <a:xfrm>
            <a:off x="346200" y="4162025"/>
            <a:ext cx="8486100" cy="9438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8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Complete </a:t>
            </a:r>
            <a:r>
              <a:rPr lang="en-GB" sz="1800" dirty="0" err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Repl.it</a:t>
            </a:r>
            <a:r>
              <a:rPr lang="en-GB" sz="18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Activity:</a:t>
            </a:r>
            <a:br>
              <a:rPr lang="en-GB" sz="1800" dirty="0">
                <a:latin typeface="Roboto"/>
                <a:ea typeface="Roboto"/>
                <a:cs typeface="Roboto"/>
                <a:sym typeface="Roboto"/>
              </a:rPr>
            </a:br>
            <a:r>
              <a:rPr lang="en-GB" sz="1800" u="sng" dirty="0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03.03 - Fantasy Football Results</a:t>
            </a:r>
            <a:endParaRPr sz="1800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22" name="Google Shape;522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5125" y="2088550"/>
            <a:ext cx="2913751" cy="21069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3" name="Google Shape;523;p60"/>
          <p:cNvGrpSpPr/>
          <p:nvPr/>
        </p:nvGrpSpPr>
        <p:grpSpPr>
          <a:xfrm>
            <a:off x="6645656" y="1710064"/>
            <a:ext cx="1952935" cy="2347156"/>
            <a:chOff x="6173075" y="716158"/>
            <a:chExt cx="2659225" cy="2960217"/>
          </a:xfrm>
        </p:grpSpPr>
        <p:pic>
          <p:nvPicPr>
            <p:cNvPr id="524" name="Google Shape;524;p6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173075" y="1237975"/>
              <a:ext cx="2659225" cy="2438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5" name="Google Shape;525;p6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2700000">
              <a:off x="7403275" y="847650"/>
              <a:ext cx="634900" cy="6349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6" name="Google Shape;526;p60"/>
            <p:cNvSpPr txBox="1"/>
            <p:nvPr/>
          </p:nvSpPr>
          <p:spPr>
            <a:xfrm>
              <a:off x="6600887" y="1467488"/>
              <a:ext cx="1803600" cy="39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GB" b="1">
                  <a:solidFill>
                    <a:srgbClr val="595959"/>
                  </a:solidFill>
                  <a:latin typeface="Roboto"/>
                  <a:ea typeface="Roboto"/>
                  <a:cs typeface="Roboto"/>
                  <a:sym typeface="Roboto"/>
                </a:rPr>
                <a:t>Hint</a:t>
              </a:r>
              <a:endParaRPr b="1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27" name="Google Shape;527;p60"/>
            <p:cNvSpPr txBox="1"/>
            <p:nvPr/>
          </p:nvSpPr>
          <p:spPr>
            <a:xfrm>
              <a:off x="6184175" y="1861087"/>
              <a:ext cx="2498400" cy="1542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457200" lvl="0" indent="-30480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95959"/>
                </a:buClr>
                <a:buSzPts val="1200"/>
                <a:buFont typeface="Roboto"/>
                <a:buChar char="●"/>
              </a:pPr>
              <a:r>
                <a:rPr lang="en-GB" sz="1200">
                  <a:solidFill>
                    <a:srgbClr val="595959"/>
                  </a:solidFill>
                  <a:latin typeface="Roboto"/>
                  <a:ea typeface="Roboto"/>
                  <a:cs typeface="Roboto"/>
                  <a:sym typeface="Roboto"/>
                </a:rPr>
                <a:t>See the next slide for an example of what your page might look like! </a:t>
              </a:r>
              <a:endParaRPr sz="12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6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Activity 03.03 - Fantasy Football Results</a:t>
            </a:r>
            <a:endParaRPr/>
          </a:p>
        </p:txBody>
      </p:sp>
      <p:sp>
        <p:nvSpPr>
          <p:cNvPr id="533" name="Google Shape;533;p6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109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Your web page could look like this:</a:t>
            </a:r>
            <a:endParaRPr sz="22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535" name="Google Shape;535;p61"/>
          <p:cNvSpPr txBox="1"/>
          <p:nvPr/>
        </p:nvSpPr>
        <p:spPr>
          <a:xfrm>
            <a:off x="83200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000" b="1">
                <a:solidFill>
                  <a:srgbClr val="032F62"/>
                </a:solidFill>
                <a:latin typeface="Francois One"/>
                <a:ea typeface="Francois One"/>
                <a:cs typeface="Francois One"/>
                <a:sym typeface="Francois One"/>
              </a:rPr>
              <a:t>31</a:t>
            </a:fld>
            <a:endParaRPr sz="1000" b="1">
              <a:solidFill>
                <a:srgbClr val="032F62"/>
              </a:solidFill>
              <a:latin typeface="Francois One"/>
              <a:ea typeface="Francois One"/>
              <a:cs typeface="Francois One"/>
              <a:sym typeface="Francois One"/>
            </a:endParaRPr>
          </a:p>
        </p:txBody>
      </p:sp>
      <p:pic>
        <p:nvPicPr>
          <p:cNvPr id="537" name="Google Shape;537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5550" y="1748775"/>
            <a:ext cx="6372898" cy="251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4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Extension Activity: </a:t>
            </a:r>
            <a:r>
              <a:rPr lang="en-GB" dirty="0" err="1"/>
              <a:t>Wayback</a:t>
            </a:r>
            <a:r>
              <a:rPr lang="en-GB" dirty="0"/>
              <a:t> Machine</a:t>
            </a:r>
            <a:r>
              <a:rPr lang="en-GB" dirty="0">
                <a:solidFill>
                  <a:srgbClr val="032F62"/>
                </a:solidFill>
                <a:latin typeface="Francois One"/>
                <a:ea typeface="Francois One"/>
                <a:cs typeface="Francois One"/>
                <a:sym typeface="Francois One"/>
              </a:rPr>
              <a:t>!</a:t>
            </a:r>
            <a:endParaRPr dirty="0">
              <a:solidFill>
                <a:srgbClr val="032F62"/>
              </a:solidFill>
              <a:latin typeface="Francois One"/>
              <a:ea typeface="Francois One"/>
              <a:cs typeface="Francois One"/>
              <a:sym typeface="Francois One"/>
            </a:endParaRPr>
          </a:p>
        </p:txBody>
      </p:sp>
      <p:sp>
        <p:nvSpPr>
          <p:cNvPr id="379" name="Google Shape;379;p49"/>
          <p:cNvSpPr/>
          <p:nvPr/>
        </p:nvSpPr>
        <p:spPr>
          <a:xfrm>
            <a:off x="-6215" y="0"/>
            <a:ext cx="9162000" cy="74400"/>
          </a:xfrm>
          <a:prstGeom prst="rect">
            <a:avLst/>
          </a:prstGeom>
          <a:solidFill>
            <a:srgbClr val="30DDA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0DDAE"/>
              </a:solidFill>
            </a:endParaRPr>
          </a:p>
        </p:txBody>
      </p:sp>
      <p:sp>
        <p:nvSpPr>
          <p:cNvPr id="381" name="Google Shape;381;p49"/>
          <p:cNvSpPr txBox="1"/>
          <p:nvPr/>
        </p:nvSpPr>
        <p:spPr>
          <a:xfrm>
            <a:off x="83200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000" b="1">
                <a:solidFill>
                  <a:srgbClr val="032F62"/>
                </a:solidFill>
                <a:latin typeface="Francois One"/>
                <a:ea typeface="Francois One"/>
                <a:cs typeface="Francois One"/>
                <a:sym typeface="Francois One"/>
              </a:rPr>
              <a:t>32</a:t>
            </a:fld>
            <a:endParaRPr sz="1000" b="1">
              <a:solidFill>
                <a:srgbClr val="032F62"/>
              </a:solidFill>
              <a:latin typeface="Francois One"/>
              <a:ea typeface="Francois One"/>
              <a:cs typeface="Francois One"/>
              <a:sym typeface="Francois One"/>
            </a:endParaRPr>
          </a:p>
        </p:txBody>
      </p:sp>
      <p:sp>
        <p:nvSpPr>
          <p:cNvPr id="383" name="Google Shape;383;p49"/>
          <p:cNvSpPr txBox="1"/>
          <p:nvPr/>
        </p:nvSpPr>
        <p:spPr>
          <a:xfrm>
            <a:off x="311700" y="1017725"/>
            <a:ext cx="85206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Open the following worksheet, and have a go comparing some other websites:</a:t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84" name="Google Shape;384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22750" y="1479425"/>
            <a:ext cx="2498499" cy="2489501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85" name="Google Shape;385;p49"/>
          <p:cNvSpPr txBox="1"/>
          <p:nvPr/>
        </p:nvSpPr>
        <p:spPr>
          <a:xfrm>
            <a:off x="380850" y="4162025"/>
            <a:ext cx="8451450" cy="9438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8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Complete the worksheet activity:</a:t>
            </a:r>
            <a:br>
              <a:rPr lang="en-GB" sz="1800" dirty="0">
                <a:latin typeface="Roboto"/>
                <a:ea typeface="Roboto"/>
                <a:cs typeface="Roboto"/>
                <a:sym typeface="Roboto"/>
              </a:rPr>
            </a:br>
            <a:r>
              <a:rPr lang="en-GB" sz="18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  <a:hlinkClick r:id="rId4" action="ppaction://hlinkfile"/>
              </a:rPr>
              <a:t>Wayback Machine</a:t>
            </a:r>
            <a:endParaRPr sz="18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6503213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4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32F62"/>
                </a:solidFill>
                <a:latin typeface="Francois One"/>
                <a:ea typeface="Francois One"/>
                <a:cs typeface="Francois One"/>
                <a:sym typeface="Francois One"/>
              </a:rPr>
              <a:t>Industry Connection: Thinktank Time...</a:t>
            </a:r>
            <a:endParaRPr>
              <a:solidFill>
                <a:srgbClr val="032F62"/>
              </a:solidFill>
              <a:latin typeface="Francois One"/>
              <a:ea typeface="Francois One"/>
              <a:cs typeface="Francois One"/>
              <a:sym typeface="Francois One"/>
            </a:endParaRPr>
          </a:p>
        </p:txBody>
      </p:sp>
      <p:sp>
        <p:nvSpPr>
          <p:cNvPr id="340" name="Google Shape;340;p46"/>
          <p:cNvSpPr/>
          <p:nvPr/>
        </p:nvSpPr>
        <p:spPr>
          <a:xfrm>
            <a:off x="-6215" y="0"/>
            <a:ext cx="9162000" cy="74400"/>
          </a:xfrm>
          <a:prstGeom prst="rect">
            <a:avLst/>
          </a:prstGeom>
          <a:solidFill>
            <a:srgbClr val="30DDA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0DDAE"/>
              </a:solidFill>
            </a:endParaRPr>
          </a:p>
        </p:txBody>
      </p:sp>
      <p:sp>
        <p:nvSpPr>
          <p:cNvPr id="342" name="Google Shape;342;p46"/>
          <p:cNvSpPr txBox="1"/>
          <p:nvPr/>
        </p:nvSpPr>
        <p:spPr>
          <a:xfrm>
            <a:off x="83200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000" b="1">
                <a:solidFill>
                  <a:srgbClr val="032F62"/>
                </a:solidFill>
                <a:latin typeface="Francois One"/>
                <a:ea typeface="Francois One"/>
                <a:cs typeface="Francois One"/>
                <a:sym typeface="Francois One"/>
              </a:rPr>
              <a:t>33</a:t>
            </a:fld>
            <a:endParaRPr sz="1000" b="1">
              <a:solidFill>
                <a:srgbClr val="032F62"/>
              </a:solidFill>
              <a:latin typeface="Francois One"/>
              <a:ea typeface="Francois One"/>
              <a:cs typeface="Francois One"/>
              <a:sym typeface="Francois One"/>
            </a:endParaRPr>
          </a:p>
        </p:txBody>
      </p:sp>
      <p:pic>
        <p:nvPicPr>
          <p:cNvPr id="344" name="Google Shape;344;p46"/>
          <p:cNvPicPr preferRelativeResize="0"/>
          <p:nvPr/>
        </p:nvPicPr>
        <p:blipFill rotWithShape="1">
          <a:blip r:embed="rId3">
            <a:alphaModFix/>
          </a:blip>
          <a:srcRect l="-286" r="16118" b="14456"/>
          <a:stretch/>
        </p:blipFill>
        <p:spPr>
          <a:xfrm>
            <a:off x="311700" y="1693150"/>
            <a:ext cx="4453200" cy="254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70475" y="1962475"/>
            <a:ext cx="4074301" cy="2003331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46"/>
          <p:cNvSpPr txBox="1"/>
          <p:nvPr/>
        </p:nvSpPr>
        <p:spPr>
          <a:xfrm>
            <a:off x="311575" y="1155350"/>
            <a:ext cx="4453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1997</a:t>
            </a:r>
            <a:endParaRPr sz="1800" b="1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7" name="Google Shape;347;p46"/>
          <p:cNvSpPr txBox="1"/>
          <p:nvPr/>
        </p:nvSpPr>
        <p:spPr>
          <a:xfrm>
            <a:off x="4870475" y="1155350"/>
            <a:ext cx="407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2021</a:t>
            </a:r>
            <a:endParaRPr sz="1800" b="1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42913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4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32F62"/>
                </a:solidFill>
                <a:latin typeface="Francois One"/>
                <a:ea typeface="Francois One"/>
                <a:cs typeface="Francois One"/>
                <a:sym typeface="Francois One"/>
              </a:rPr>
              <a:t>Industry Connection: Thinktank Time...</a:t>
            </a:r>
            <a:endParaRPr>
              <a:solidFill>
                <a:srgbClr val="032F62"/>
              </a:solidFill>
              <a:latin typeface="Francois One"/>
              <a:ea typeface="Francois One"/>
              <a:cs typeface="Francois One"/>
              <a:sym typeface="Francois One"/>
            </a:endParaRPr>
          </a:p>
        </p:txBody>
      </p:sp>
      <p:sp>
        <p:nvSpPr>
          <p:cNvPr id="366" name="Google Shape;366;p48"/>
          <p:cNvSpPr/>
          <p:nvPr/>
        </p:nvSpPr>
        <p:spPr>
          <a:xfrm>
            <a:off x="-6215" y="0"/>
            <a:ext cx="9162000" cy="74400"/>
          </a:xfrm>
          <a:prstGeom prst="rect">
            <a:avLst/>
          </a:prstGeom>
          <a:solidFill>
            <a:srgbClr val="30DDA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0DDAE"/>
              </a:solidFill>
            </a:endParaRPr>
          </a:p>
        </p:txBody>
      </p:sp>
      <p:sp>
        <p:nvSpPr>
          <p:cNvPr id="368" name="Google Shape;368;p48"/>
          <p:cNvSpPr txBox="1"/>
          <p:nvPr/>
        </p:nvSpPr>
        <p:spPr>
          <a:xfrm>
            <a:off x="83200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000" b="1">
                <a:solidFill>
                  <a:srgbClr val="032F62"/>
                </a:solidFill>
                <a:latin typeface="Francois One"/>
                <a:ea typeface="Francois One"/>
                <a:cs typeface="Francois One"/>
                <a:sym typeface="Francois One"/>
              </a:rPr>
              <a:t>34</a:t>
            </a:fld>
            <a:endParaRPr sz="1000" b="1">
              <a:solidFill>
                <a:srgbClr val="032F62"/>
              </a:solidFill>
              <a:latin typeface="Francois One"/>
              <a:ea typeface="Francois One"/>
              <a:cs typeface="Francois One"/>
              <a:sym typeface="Francois One"/>
            </a:endParaRPr>
          </a:p>
        </p:txBody>
      </p:sp>
      <p:pic>
        <p:nvPicPr>
          <p:cNvPr id="370" name="Google Shape;370;p48"/>
          <p:cNvPicPr preferRelativeResize="0"/>
          <p:nvPr/>
        </p:nvPicPr>
        <p:blipFill rotWithShape="1">
          <a:blip r:embed="rId3">
            <a:alphaModFix/>
          </a:blip>
          <a:srcRect t="4429" b="4420"/>
          <a:stretch/>
        </p:blipFill>
        <p:spPr>
          <a:xfrm>
            <a:off x="3662193" y="3171525"/>
            <a:ext cx="4261683" cy="1885300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48"/>
          <p:cNvSpPr txBox="1"/>
          <p:nvPr/>
        </p:nvSpPr>
        <p:spPr>
          <a:xfrm>
            <a:off x="514400" y="959875"/>
            <a:ext cx="4453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1997</a:t>
            </a:r>
            <a:endParaRPr sz="1800" b="1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2" name="Google Shape;372;p48"/>
          <p:cNvSpPr txBox="1"/>
          <p:nvPr/>
        </p:nvSpPr>
        <p:spPr>
          <a:xfrm>
            <a:off x="3849575" y="2709825"/>
            <a:ext cx="407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2021</a:t>
            </a:r>
            <a:endParaRPr sz="1800" b="1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73" name="Google Shape;373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0325" y="1388350"/>
            <a:ext cx="4453202" cy="196349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853978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6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Summary</a:t>
            </a:r>
            <a:endParaRPr>
              <a:solidFill>
                <a:srgbClr val="25326F"/>
              </a:solidFill>
              <a:latin typeface="Francois One"/>
              <a:ea typeface="Francois One"/>
              <a:cs typeface="Francois One"/>
              <a:sym typeface="Francois One"/>
            </a:endParaRPr>
          </a:p>
        </p:txBody>
      </p:sp>
      <p:sp>
        <p:nvSpPr>
          <p:cNvPr id="543" name="Google Shape;543;p6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CSS is used to style your web page</a:t>
            </a:r>
            <a:endParaRPr sz="1600"/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Simple selectors are used to select html elements like </a:t>
            </a:r>
            <a:r>
              <a:rPr lang="en-GB" sz="1600">
                <a:solidFill>
                  <a:srgbClr val="980000"/>
                </a:solidFill>
                <a:latin typeface="Roboto Mono"/>
                <a:ea typeface="Roboto Mono"/>
                <a:cs typeface="Roboto Mono"/>
                <a:sym typeface="Roboto Mono"/>
              </a:rPr>
              <a:t>&lt;body&gt;</a:t>
            </a:r>
            <a:r>
              <a:rPr lang="en-GB" sz="1600"/>
              <a:t>, </a:t>
            </a:r>
            <a:r>
              <a:rPr lang="en-GB" sz="1600">
                <a:solidFill>
                  <a:srgbClr val="980000"/>
                </a:solidFill>
                <a:latin typeface="Roboto Mono"/>
                <a:ea typeface="Roboto Mono"/>
                <a:cs typeface="Roboto Mono"/>
                <a:sym typeface="Roboto Mono"/>
              </a:rPr>
              <a:t>&lt;h1&gt;</a:t>
            </a:r>
            <a:r>
              <a:rPr lang="en-GB" sz="1600"/>
              <a:t>, and </a:t>
            </a:r>
            <a:r>
              <a:rPr lang="en-GB" sz="1600">
                <a:solidFill>
                  <a:srgbClr val="980000"/>
                </a:solidFill>
                <a:latin typeface="Roboto Mono"/>
                <a:ea typeface="Roboto Mono"/>
                <a:cs typeface="Roboto Mono"/>
                <a:sym typeface="Roboto Mono"/>
              </a:rPr>
              <a:t>&lt;p&gt;</a:t>
            </a:r>
            <a:endParaRPr sz="1600">
              <a:solidFill>
                <a:srgbClr val="98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>
                <a:solidFill>
                  <a:srgbClr val="980000"/>
                </a:solidFill>
                <a:latin typeface="Roboto Mono"/>
                <a:ea typeface="Roboto Mono"/>
                <a:cs typeface="Roboto Mono"/>
                <a:sym typeface="Roboto Mono"/>
              </a:rPr>
              <a:t>id</a:t>
            </a:r>
            <a:r>
              <a:rPr lang="en-GB" sz="1600"/>
              <a:t> selectors are used to select a single unique element on a page with an id attribute</a:t>
            </a:r>
            <a:endParaRPr sz="1600"/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>
                <a:solidFill>
                  <a:srgbClr val="800000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-GB" sz="1600">
                <a:solidFill>
                  <a:srgbClr val="800000"/>
                </a:solidFill>
              </a:rPr>
              <a:t> </a:t>
            </a:r>
            <a:r>
              <a:rPr lang="en-GB" sz="1600"/>
              <a:t>selectors are used to select multiple elements with the same class attribute</a:t>
            </a:r>
            <a:endParaRPr sz="1600"/>
          </a:p>
        </p:txBody>
      </p:sp>
      <p:sp>
        <p:nvSpPr>
          <p:cNvPr id="544" name="Google Shape;544;p62"/>
          <p:cNvSpPr/>
          <p:nvPr/>
        </p:nvSpPr>
        <p:spPr>
          <a:xfrm>
            <a:off x="-6215" y="0"/>
            <a:ext cx="9162000" cy="74400"/>
          </a:xfrm>
          <a:prstGeom prst="rect">
            <a:avLst/>
          </a:prstGeom>
          <a:solidFill>
            <a:srgbClr val="30DDA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0DDAE"/>
              </a:solidFill>
            </a:endParaRPr>
          </a:p>
        </p:txBody>
      </p:sp>
      <p:sp>
        <p:nvSpPr>
          <p:cNvPr id="546" name="Google Shape;546;p62"/>
          <p:cNvSpPr txBox="1"/>
          <p:nvPr/>
        </p:nvSpPr>
        <p:spPr>
          <a:xfrm>
            <a:off x="83200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000" b="1">
                <a:solidFill>
                  <a:srgbClr val="032F62"/>
                </a:solidFill>
                <a:latin typeface="Francois One"/>
                <a:ea typeface="Francois One"/>
                <a:cs typeface="Francois One"/>
                <a:sym typeface="Francois One"/>
              </a:rPr>
              <a:t>35</a:t>
            </a:fld>
            <a:endParaRPr sz="1000" b="1">
              <a:solidFill>
                <a:srgbClr val="032F62"/>
              </a:solidFill>
              <a:latin typeface="Francois One"/>
              <a:ea typeface="Francois One"/>
              <a:cs typeface="Francois One"/>
              <a:sym typeface="Francois One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63"/>
          <p:cNvSpPr/>
          <p:nvPr/>
        </p:nvSpPr>
        <p:spPr>
          <a:xfrm rot="-5400000" flipH="1">
            <a:off x="4955688" y="961013"/>
            <a:ext cx="5149325" cy="3227300"/>
          </a:xfrm>
          <a:prstGeom prst="flowChartManualInpu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3" name="Google Shape;553;p6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License Information</a:t>
            </a:r>
            <a:endParaRPr/>
          </a:p>
        </p:txBody>
      </p:sp>
      <p:sp>
        <p:nvSpPr>
          <p:cNvPr id="554" name="Google Shape;554;p6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9061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/>
              <a:t>These </a:t>
            </a:r>
            <a:r>
              <a:rPr lang="en-GB" sz="1200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CS in Schools</a:t>
            </a:r>
            <a:r>
              <a:rPr lang="en-GB" sz="1200"/>
              <a:t> lessons plans, worksheets, and other materials were created by Jeff Plumb and have been modified by the team at CS in Schools. They are licensed under a </a:t>
            </a:r>
            <a:r>
              <a:rPr lang="en-GB" sz="1200" u="sng">
                <a:solidFill>
                  <a:schemeClr val="accent5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Creative Commons Attribution-ShareAlike 4.0 International License</a:t>
            </a:r>
            <a:r>
              <a:rPr lang="en-GB" sz="1200"/>
              <a:t>.</a:t>
            </a:r>
            <a:endParaRPr sz="1200"/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1000"/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000"/>
          </a:p>
        </p:txBody>
      </p:sp>
      <p:sp>
        <p:nvSpPr>
          <p:cNvPr id="555" name="Google Shape;555;p63"/>
          <p:cNvSpPr/>
          <p:nvPr/>
        </p:nvSpPr>
        <p:spPr>
          <a:xfrm>
            <a:off x="-6215" y="0"/>
            <a:ext cx="9162000" cy="74400"/>
          </a:xfrm>
          <a:prstGeom prst="rect">
            <a:avLst/>
          </a:prstGeom>
          <a:solidFill>
            <a:srgbClr val="30DDA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0DDAE"/>
              </a:solidFill>
            </a:endParaRPr>
          </a:p>
        </p:txBody>
      </p:sp>
      <p:sp>
        <p:nvSpPr>
          <p:cNvPr id="557" name="Google Shape;557;p63"/>
          <p:cNvSpPr txBox="1"/>
          <p:nvPr/>
        </p:nvSpPr>
        <p:spPr>
          <a:xfrm>
            <a:off x="83200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000" b="1">
                <a:solidFill>
                  <a:srgbClr val="032F62"/>
                </a:solidFill>
                <a:latin typeface="Francois One"/>
                <a:ea typeface="Francois One"/>
                <a:cs typeface="Francois One"/>
                <a:sym typeface="Francois One"/>
              </a:rPr>
              <a:t>36</a:t>
            </a:fld>
            <a:endParaRPr sz="1000" b="1">
              <a:solidFill>
                <a:srgbClr val="032F62"/>
              </a:solidFill>
              <a:latin typeface="Francois One"/>
              <a:ea typeface="Francois One"/>
              <a:cs typeface="Francois One"/>
              <a:sym typeface="Francois One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Previously, on CS in Schools...</a:t>
            </a:r>
            <a:endParaRPr>
              <a:solidFill>
                <a:srgbClr val="25326F"/>
              </a:solidFill>
              <a:latin typeface="Francois One"/>
              <a:ea typeface="Francois One"/>
              <a:cs typeface="Francois One"/>
              <a:sym typeface="Francois One"/>
            </a:endParaRPr>
          </a:p>
        </p:txBody>
      </p:sp>
      <p:sp>
        <p:nvSpPr>
          <p:cNvPr id="137" name="Google Shape;137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6282300" cy="78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What is wrong with the following HTML?</a:t>
            </a:r>
            <a:endParaRPr sz="1600"/>
          </a:p>
          <a:p>
            <a:pPr marL="914400" lvl="1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GB" sz="1600"/>
              <a:t>Hint: there are three issues, look at the image tag.</a:t>
            </a:r>
            <a:endParaRPr sz="1600"/>
          </a:p>
        </p:txBody>
      </p:sp>
      <p:sp>
        <p:nvSpPr>
          <p:cNvPr id="138" name="Google Shape;138;p28"/>
          <p:cNvSpPr/>
          <p:nvPr/>
        </p:nvSpPr>
        <p:spPr>
          <a:xfrm>
            <a:off x="-6215" y="0"/>
            <a:ext cx="9162000" cy="74400"/>
          </a:xfrm>
          <a:prstGeom prst="rect">
            <a:avLst/>
          </a:prstGeom>
          <a:solidFill>
            <a:srgbClr val="30DDA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0DDAE"/>
              </a:solidFill>
            </a:endParaRPr>
          </a:p>
        </p:txBody>
      </p:sp>
      <p:sp>
        <p:nvSpPr>
          <p:cNvPr id="140" name="Google Shape;140;p28"/>
          <p:cNvSpPr txBox="1"/>
          <p:nvPr/>
        </p:nvSpPr>
        <p:spPr>
          <a:xfrm>
            <a:off x="83200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000" b="1">
                <a:solidFill>
                  <a:srgbClr val="032F62"/>
                </a:solidFill>
                <a:latin typeface="Francois One"/>
                <a:ea typeface="Francois One"/>
                <a:cs typeface="Francois One"/>
                <a:sym typeface="Francois One"/>
              </a:rPr>
              <a:t>4</a:t>
            </a:fld>
            <a:endParaRPr sz="1000" b="1">
              <a:solidFill>
                <a:srgbClr val="032F62"/>
              </a:solidFill>
              <a:latin typeface="Francois One"/>
              <a:ea typeface="Francois One"/>
              <a:cs typeface="Francois One"/>
              <a:sym typeface="Francois One"/>
            </a:endParaRPr>
          </a:p>
        </p:txBody>
      </p:sp>
      <p:pic>
        <p:nvPicPr>
          <p:cNvPr id="142" name="Google Shape;14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8800" y="2033300"/>
            <a:ext cx="5486400" cy="239077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Previously, on CS in Schools...</a:t>
            </a:r>
            <a:endParaRPr>
              <a:solidFill>
                <a:srgbClr val="25326F"/>
              </a:solidFill>
              <a:latin typeface="Francois One"/>
              <a:ea typeface="Francois One"/>
              <a:cs typeface="Francois One"/>
              <a:sym typeface="Francois One"/>
            </a:endParaRPr>
          </a:p>
        </p:txBody>
      </p:sp>
      <p:sp>
        <p:nvSpPr>
          <p:cNvPr id="148" name="Google Shape;148;p2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6282300" cy="78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This is the last slide with the HTML corrected:</a:t>
            </a:r>
            <a:endParaRPr sz="1600"/>
          </a:p>
        </p:txBody>
      </p:sp>
      <p:sp>
        <p:nvSpPr>
          <p:cNvPr id="149" name="Google Shape;149;p29"/>
          <p:cNvSpPr/>
          <p:nvPr/>
        </p:nvSpPr>
        <p:spPr>
          <a:xfrm>
            <a:off x="-6215" y="0"/>
            <a:ext cx="9162000" cy="74400"/>
          </a:xfrm>
          <a:prstGeom prst="rect">
            <a:avLst/>
          </a:prstGeom>
          <a:solidFill>
            <a:srgbClr val="30DDA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0DDAE"/>
              </a:solidFill>
            </a:endParaRPr>
          </a:p>
        </p:txBody>
      </p:sp>
      <p:sp>
        <p:nvSpPr>
          <p:cNvPr id="151" name="Google Shape;151;p29"/>
          <p:cNvSpPr txBox="1"/>
          <p:nvPr/>
        </p:nvSpPr>
        <p:spPr>
          <a:xfrm>
            <a:off x="83200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000" b="1">
                <a:solidFill>
                  <a:srgbClr val="032F62"/>
                </a:solidFill>
                <a:latin typeface="Francois One"/>
                <a:ea typeface="Francois One"/>
                <a:cs typeface="Francois One"/>
                <a:sym typeface="Francois One"/>
              </a:rPr>
              <a:t>5</a:t>
            </a:fld>
            <a:endParaRPr sz="1000" b="1">
              <a:solidFill>
                <a:srgbClr val="032F62"/>
              </a:solidFill>
              <a:latin typeface="Francois One"/>
              <a:ea typeface="Francois One"/>
              <a:cs typeface="Francois One"/>
              <a:sym typeface="Francois One"/>
            </a:endParaRPr>
          </a:p>
        </p:txBody>
      </p:sp>
      <p:pic>
        <p:nvPicPr>
          <p:cNvPr id="153" name="Google Shape;15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2125" y="1814825"/>
            <a:ext cx="5619750" cy="24765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Learning objectives</a:t>
            </a:r>
            <a:endParaRPr>
              <a:solidFill>
                <a:srgbClr val="25326F"/>
              </a:solidFill>
              <a:latin typeface="Francois One"/>
              <a:ea typeface="Francois One"/>
              <a:cs typeface="Francois One"/>
              <a:sym typeface="Francois One"/>
            </a:endParaRPr>
          </a:p>
        </p:txBody>
      </p:sp>
      <p:sp>
        <p:nvSpPr>
          <p:cNvPr id="159" name="Google Shape;159;p3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By the end of the lesson you will be able to:</a:t>
            </a:r>
            <a:endParaRPr sz="1600"/>
          </a:p>
          <a:p>
            <a:pPr marL="457200" lvl="0" indent="-33020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Understand what CSS is</a:t>
            </a:r>
            <a:endParaRPr sz="1600"/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Style a web page using CSS</a:t>
            </a:r>
            <a:endParaRPr sz="1600"/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Distinguish between the 3 different types of selectors</a:t>
            </a:r>
            <a:endParaRPr sz="1600"/>
          </a:p>
        </p:txBody>
      </p:sp>
      <p:sp>
        <p:nvSpPr>
          <p:cNvPr id="160" name="Google Shape;160;p30"/>
          <p:cNvSpPr/>
          <p:nvPr/>
        </p:nvSpPr>
        <p:spPr>
          <a:xfrm>
            <a:off x="-6215" y="0"/>
            <a:ext cx="9162000" cy="74400"/>
          </a:xfrm>
          <a:prstGeom prst="rect">
            <a:avLst/>
          </a:prstGeom>
          <a:solidFill>
            <a:srgbClr val="30DDA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0DDAE"/>
              </a:solidFill>
            </a:endParaRPr>
          </a:p>
        </p:txBody>
      </p:sp>
      <p:pic>
        <p:nvPicPr>
          <p:cNvPr id="161" name="Google Shape;16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90875" y="1211325"/>
            <a:ext cx="988525" cy="988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63925" y="1939388"/>
            <a:ext cx="988525" cy="988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90875" y="2676187"/>
            <a:ext cx="988525" cy="988525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30"/>
          <p:cNvSpPr txBox="1"/>
          <p:nvPr/>
        </p:nvSpPr>
        <p:spPr>
          <a:xfrm>
            <a:off x="83200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000" b="1">
                <a:solidFill>
                  <a:srgbClr val="032F62"/>
                </a:solidFill>
                <a:latin typeface="Francois One"/>
                <a:ea typeface="Francois One"/>
                <a:cs typeface="Francois One"/>
                <a:sym typeface="Francois One"/>
              </a:rPr>
              <a:t>6</a:t>
            </a:fld>
            <a:endParaRPr sz="1000" b="1">
              <a:solidFill>
                <a:srgbClr val="032F62"/>
              </a:solidFill>
              <a:latin typeface="Francois One"/>
              <a:ea typeface="Francois One"/>
              <a:cs typeface="Francois One"/>
              <a:sym typeface="Francois One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is CSS?</a:t>
            </a:r>
            <a:endParaRPr/>
          </a:p>
        </p:txBody>
      </p:sp>
      <p:sp>
        <p:nvSpPr>
          <p:cNvPr id="172" name="Google Shape;172;p3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7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CSS stands for Cascading Style Sheets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It describes how HTML elements should be styled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We will be writing our styling rules in a file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Multiple web pages can use the same styling by sharing a CSS file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174" name="Google Shape;174;p31"/>
          <p:cNvSpPr txBox="1"/>
          <p:nvPr/>
        </p:nvSpPr>
        <p:spPr>
          <a:xfrm>
            <a:off x="83200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000" b="1">
                <a:solidFill>
                  <a:srgbClr val="032F62"/>
                </a:solidFill>
                <a:latin typeface="Francois One"/>
                <a:ea typeface="Francois One"/>
                <a:cs typeface="Francois One"/>
                <a:sym typeface="Francois One"/>
              </a:rPr>
              <a:t>7</a:t>
            </a:fld>
            <a:endParaRPr sz="1000" b="1">
              <a:solidFill>
                <a:srgbClr val="032F62"/>
              </a:solidFill>
              <a:latin typeface="Francois One"/>
              <a:ea typeface="Francois One"/>
              <a:cs typeface="Francois One"/>
              <a:sym typeface="Francois One"/>
            </a:endParaRPr>
          </a:p>
        </p:txBody>
      </p:sp>
      <p:pic>
        <p:nvPicPr>
          <p:cNvPr id="176" name="Google Shape;17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84787" y="2945350"/>
            <a:ext cx="1574426" cy="1574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1" name="Google Shape;181;p32"/>
          <p:cNvGraphicFramePr/>
          <p:nvPr/>
        </p:nvGraphicFramePr>
        <p:xfrm>
          <a:off x="952500" y="1465750"/>
          <a:ext cx="7239000" cy="2680783"/>
        </p:xfrm>
        <a:graphic>
          <a:graphicData uri="http://schemas.openxmlformats.org/drawingml/2006/table">
            <a:tbl>
              <a:tblPr>
                <a:noFill/>
                <a:tableStyleId>{6C77B280-36AE-490E-98AC-BA7EAF81724F}</a:tableStyleId>
              </a:tblPr>
              <a:tblGrid>
                <a:gridCol w="3619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19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GB" sz="1800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HTML was designed to </a:t>
                      </a:r>
                      <a:r>
                        <a:rPr lang="en-GB" sz="1800" b="1">
                          <a:solidFill>
                            <a:srgbClr val="98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describe</a:t>
                      </a:r>
                      <a:r>
                        <a:rPr lang="en-GB" sz="1800">
                          <a:solidFill>
                            <a:srgbClr val="98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en-GB" sz="1800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the </a:t>
                      </a:r>
                      <a:r>
                        <a:rPr lang="en-GB" sz="1800" b="1">
                          <a:solidFill>
                            <a:srgbClr val="98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content</a:t>
                      </a:r>
                      <a:r>
                        <a:rPr lang="en-GB" sz="1800">
                          <a:solidFill>
                            <a:srgbClr val="98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en-GB" sz="1800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of a web page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GB" sz="1800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CSS describes how </a:t>
                      </a:r>
                      <a:r>
                        <a:rPr lang="en-GB" sz="1800" b="1">
                          <a:solidFill>
                            <a:srgbClr val="98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elements</a:t>
                      </a:r>
                      <a:r>
                        <a:rPr lang="en-GB" sz="1800">
                          <a:solidFill>
                            <a:srgbClr val="98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en-GB" sz="1800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are to be </a:t>
                      </a:r>
                      <a:r>
                        <a:rPr lang="en-GB" sz="1800" b="1">
                          <a:solidFill>
                            <a:srgbClr val="8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displayed</a:t>
                      </a:r>
                      <a:endParaRPr b="1">
                        <a:solidFill>
                          <a:srgbClr val="800000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82" name="Google Shape;182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Why HTML and CSS?</a:t>
            </a:r>
            <a:endParaRPr/>
          </a:p>
        </p:txBody>
      </p:sp>
      <p:sp>
        <p:nvSpPr>
          <p:cNvPr id="184" name="Google Shape;184;p32"/>
          <p:cNvSpPr txBox="1"/>
          <p:nvPr/>
        </p:nvSpPr>
        <p:spPr>
          <a:xfrm>
            <a:off x="83200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000" b="1">
                <a:solidFill>
                  <a:srgbClr val="032F62"/>
                </a:solidFill>
                <a:latin typeface="Francois One"/>
                <a:ea typeface="Francois One"/>
                <a:cs typeface="Francois One"/>
                <a:sym typeface="Francois One"/>
              </a:rPr>
              <a:t>8</a:t>
            </a:fld>
            <a:endParaRPr sz="1000" b="1">
              <a:solidFill>
                <a:srgbClr val="032F62"/>
              </a:solidFill>
              <a:latin typeface="Francois One"/>
              <a:ea typeface="Francois One"/>
              <a:cs typeface="Francois One"/>
              <a:sym typeface="Francois One"/>
            </a:endParaRPr>
          </a:p>
        </p:txBody>
      </p:sp>
      <p:pic>
        <p:nvPicPr>
          <p:cNvPr id="186" name="Google Shape;18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5525" y="2506838"/>
            <a:ext cx="1440000" cy="14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57200" y="2506838"/>
            <a:ext cx="1440000" cy="144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Where will we put our CSS?</a:t>
            </a:r>
            <a:endParaRPr/>
          </a:p>
        </p:txBody>
      </p:sp>
      <p:sp>
        <p:nvSpPr>
          <p:cNvPr id="193" name="Google Shape;193;p3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113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Our rules will go in a file called </a:t>
            </a:r>
            <a:r>
              <a:rPr lang="en-GB" b="1">
                <a:solidFill>
                  <a:srgbClr val="980000"/>
                </a:solidFill>
                <a:latin typeface="Roboto Mono"/>
                <a:ea typeface="Roboto Mono"/>
                <a:cs typeface="Roboto Mono"/>
                <a:sym typeface="Roboto Mono"/>
              </a:rPr>
              <a:t>style.css</a:t>
            </a:r>
            <a:endParaRPr b="1">
              <a:solidFill>
                <a:srgbClr val="98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We tell our HTML document about this file using the </a:t>
            </a:r>
            <a:r>
              <a:rPr lang="en-GB">
                <a:solidFill>
                  <a:srgbClr val="980000"/>
                </a:solidFill>
                <a:latin typeface="Roboto Mono"/>
                <a:ea typeface="Roboto Mono"/>
                <a:cs typeface="Roboto Mono"/>
                <a:sym typeface="Roboto Mono"/>
              </a:rPr>
              <a:t>&lt;link&gt;</a:t>
            </a:r>
            <a:r>
              <a:rPr lang="en-GB"/>
              <a:t> tag which sits in between the </a:t>
            </a:r>
            <a:r>
              <a:rPr lang="en-GB">
                <a:solidFill>
                  <a:srgbClr val="980000"/>
                </a:solidFill>
                <a:latin typeface="Roboto Mono"/>
                <a:ea typeface="Roboto Mono"/>
                <a:cs typeface="Roboto Mono"/>
                <a:sym typeface="Roboto Mono"/>
              </a:rPr>
              <a:t>&lt;head&gt;</a:t>
            </a:r>
            <a:r>
              <a:rPr lang="en-GB"/>
              <a:t> tags.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195" name="Google Shape;195;p33"/>
          <p:cNvSpPr txBox="1"/>
          <p:nvPr/>
        </p:nvSpPr>
        <p:spPr>
          <a:xfrm>
            <a:off x="83200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000" b="1">
                <a:solidFill>
                  <a:srgbClr val="032F62"/>
                </a:solidFill>
                <a:latin typeface="Francois One"/>
                <a:ea typeface="Francois One"/>
                <a:cs typeface="Francois One"/>
                <a:sym typeface="Francois One"/>
              </a:rPr>
              <a:t>9</a:t>
            </a:fld>
            <a:endParaRPr sz="1000" b="1">
              <a:solidFill>
                <a:srgbClr val="032F62"/>
              </a:solidFill>
              <a:latin typeface="Francois One"/>
              <a:ea typeface="Francois One"/>
              <a:cs typeface="Francois One"/>
              <a:sym typeface="Francois One"/>
            </a:endParaRPr>
          </a:p>
        </p:txBody>
      </p:sp>
      <p:pic>
        <p:nvPicPr>
          <p:cNvPr id="197" name="Google Shape;19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8063" y="2286775"/>
            <a:ext cx="5747870" cy="255192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98" name="Google Shape;198;p33"/>
          <p:cNvSpPr/>
          <p:nvPr/>
        </p:nvSpPr>
        <p:spPr>
          <a:xfrm>
            <a:off x="2096975" y="3212700"/>
            <a:ext cx="5309700" cy="2217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1430</Words>
  <Application>Microsoft Office PowerPoint</Application>
  <PresentationFormat>On-screen Show (16:9)</PresentationFormat>
  <Paragraphs>188</Paragraphs>
  <Slides>36</Slides>
  <Notes>36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1" baseType="lpstr">
      <vt:lpstr>Francois One</vt:lpstr>
      <vt:lpstr>Arial</vt:lpstr>
      <vt:lpstr>Roboto</vt:lpstr>
      <vt:lpstr>Roboto Mono</vt:lpstr>
      <vt:lpstr>Simple Light</vt:lpstr>
      <vt:lpstr>Lesson 3</vt:lpstr>
      <vt:lpstr>Previously, on CS in Schools...</vt:lpstr>
      <vt:lpstr>Previously, on CS in Schools...</vt:lpstr>
      <vt:lpstr>Previously, on CS in Schools...</vt:lpstr>
      <vt:lpstr>Previously, on CS in Schools...</vt:lpstr>
      <vt:lpstr>Learning objectives</vt:lpstr>
      <vt:lpstr>What is CSS?</vt:lpstr>
      <vt:lpstr>Why HTML and CSS?</vt:lpstr>
      <vt:lpstr>Where will we put our CSS?</vt:lpstr>
      <vt:lpstr>Replit creates this for us</vt:lpstr>
      <vt:lpstr>CSS Syntax</vt:lpstr>
      <vt:lpstr>CSS Syntax</vt:lpstr>
      <vt:lpstr>CSS Syntax</vt:lpstr>
      <vt:lpstr>CSS Syntax</vt:lpstr>
      <vt:lpstr>CSS Demonstration</vt:lpstr>
      <vt:lpstr>CSS Demonstration</vt:lpstr>
      <vt:lpstr>Element Selector</vt:lpstr>
      <vt:lpstr>ID Selector</vt:lpstr>
      <vt:lpstr>ID Selector</vt:lpstr>
      <vt:lpstr>ID Selector</vt:lpstr>
      <vt:lpstr>Class Selector</vt:lpstr>
      <vt:lpstr>Class Selector </vt:lpstr>
      <vt:lpstr>Difference Between ID Selectors and Class Selectors</vt:lpstr>
      <vt:lpstr>Common CSS Properties</vt:lpstr>
      <vt:lpstr>Formatting Your CSS</vt:lpstr>
      <vt:lpstr>Activity 03.01 - Clouds in the Sky </vt:lpstr>
      <vt:lpstr>Activity 03.01 - Clouds in the Sky </vt:lpstr>
      <vt:lpstr>Activity 03.02 - Top 3 Movies</vt:lpstr>
      <vt:lpstr>Activity 03.02 - Top 3 Movies</vt:lpstr>
      <vt:lpstr>Activity 03.03 - Fantasy Football Results</vt:lpstr>
      <vt:lpstr>Activity 03.03 - Fantasy Football Results</vt:lpstr>
      <vt:lpstr>Extension Activity: Wayback Machine!</vt:lpstr>
      <vt:lpstr>Industry Connection: Thinktank Time...</vt:lpstr>
      <vt:lpstr>Industry Connection: Thinktank Time...</vt:lpstr>
      <vt:lpstr>Summary</vt:lpstr>
      <vt:lpstr>License Information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Lesson 3</dc:title>
  <cp:lastModifiedBy>Ricardo DUARTE PROENÇA</cp:lastModifiedBy>
  <cp:revision>4</cp:revision>
  <dcterms:modified xsi:type="dcterms:W3CDTF">2024-04-26T09:50:26Z</dcterms:modified>
</cp:coreProperties>
</file>